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CkNsgQruPH/QcO6/l6qGBlEpq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E06F1-69A0-4A0F-A7B9-3D647FCD5BC9}" v="18" dt="2023-10-23T20:33:05.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9" name="Google Shape;39;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4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4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5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5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5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5" name="Google Shape;55;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5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2"/>
          <p:cNvSpPr>
            <a:spLocks noGrp="1"/>
          </p:cNvSpPr>
          <p:nvPr>
            <p:ph type="pic" idx="2"/>
          </p:nvPr>
        </p:nvSpPr>
        <p:spPr>
          <a:xfrm>
            <a:off x="1792288" y="612775"/>
            <a:ext cx="5486400" cy="4114800"/>
          </a:xfrm>
          <a:prstGeom prst="rect">
            <a:avLst/>
          </a:prstGeom>
          <a:noFill/>
          <a:ln>
            <a:noFill/>
          </a:ln>
        </p:spPr>
      </p:sp>
      <p:sp>
        <p:nvSpPr>
          <p:cNvPr id="68" name="Google Shape;68;p5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0"/>
            <a:ext cx="9095700" cy="990600"/>
          </a:xfrm>
          <a:prstGeom prst="rect">
            <a:avLst/>
          </a:prstGeom>
          <a:noFill/>
          <a:ln>
            <a:noFill/>
          </a:ln>
        </p:spPr>
        <p:txBody>
          <a:bodyPr spcFirstLastPara="1" wrap="square" lIns="91425" tIns="45700" rIns="91425" bIns="45700" anchor="ctr" anchorCtr="0">
            <a:normAutofit fontScale="90000"/>
          </a:bodyPr>
          <a:lstStyle/>
          <a:p>
            <a:pPr>
              <a:buSzPts val="3960"/>
            </a:pPr>
            <a:r>
              <a:rPr lang="en-US" u="sng" dirty="0"/>
              <a:t>Fluvial seismology </a:t>
            </a:r>
            <a:endParaRPr sz="1000" u="sng"/>
          </a:p>
          <a:p>
            <a:pPr marL="0" lvl="0" indent="0" algn="ctr" rtl="0">
              <a:spcBef>
                <a:spcPts val="0"/>
              </a:spcBef>
              <a:spcAft>
                <a:spcPts val="0"/>
              </a:spcAft>
              <a:buClr>
                <a:schemeClr val="dk1"/>
              </a:buClr>
              <a:buSzPts val="3960"/>
              <a:buFont typeface="Calibri"/>
              <a:buNone/>
            </a:pPr>
            <a:endParaRPr sz="1000" u="sng"/>
          </a:p>
          <a:p>
            <a:pPr marL="0" lvl="0" indent="0" algn="ctr" rtl="0">
              <a:spcBef>
                <a:spcPts val="0"/>
              </a:spcBef>
              <a:spcAft>
                <a:spcPts val="0"/>
              </a:spcAft>
              <a:buClr>
                <a:schemeClr val="dk1"/>
              </a:buClr>
              <a:buSzPct val="304616"/>
              <a:buFont typeface="Calibri"/>
              <a:buNone/>
            </a:pPr>
            <a:r>
              <a:rPr lang="en-US" sz="1400" u="sng" dirty="0"/>
              <a:t>Presenting by Madhusudan Sharma</a:t>
            </a:r>
            <a:endParaRPr sz="1400" u="sng" dirty="0"/>
          </a:p>
          <a:p>
            <a:pPr marL="0" lvl="0" indent="0" algn="ctr" rtl="0">
              <a:spcBef>
                <a:spcPts val="0"/>
              </a:spcBef>
              <a:spcAft>
                <a:spcPts val="0"/>
              </a:spcAft>
              <a:buClr>
                <a:schemeClr val="dk1"/>
              </a:buClr>
              <a:buSzPct val="304616"/>
              <a:buFont typeface="Calibri"/>
              <a:buNone/>
            </a:pPr>
            <a:r>
              <a:rPr lang="en-US" sz="1400" u="sng" dirty="0"/>
              <a:t>Indian Institute of Science</a:t>
            </a:r>
            <a:endParaRPr sz="1400" u="sng" dirty="0"/>
          </a:p>
        </p:txBody>
      </p:sp>
      <p:sp>
        <p:nvSpPr>
          <p:cNvPr id="89" name="Google Shape;89;p1"/>
          <p:cNvSpPr txBox="1">
            <a:spLocks noGrp="1"/>
          </p:cNvSpPr>
          <p:nvPr>
            <p:ph type="subTitle" idx="1"/>
          </p:nvPr>
        </p:nvSpPr>
        <p:spPr>
          <a:xfrm>
            <a:off x="508300" y="1481400"/>
            <a:ext cx="8411100" cy="53766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ct val="100000"/>
              <a:buNone/>
            </a:pPr>
            <a:r>
              <a:rPr lang="en-US" sz="2000">
                <a:solidFill>
                  <a:schemeClr val="dk1"/>
                </a:solidFill>
              </a:rPr>
              <a:t>Many active Earth surface processes, such </a:t>
            </a:r>
            <a:r>
              <a:rPr lang="en-US" sz="2000" u="sng">
                <a:solidFill>
                  <a:schemeClr val="dk1"/>
                </a:solidFill>
              </a:rPr>
              <a:t>as landslides or sediment transport in flooding rivers can be challenging, costly and potentially dangerous to monitor. </a:t>
            </a:r>
            <a:endParaRPr/>
          </a:p>
          <a:p>
            <a:pPr marL="0" lvl="0" indent="0" algn="l" rtl="0">
              <a:spcBef>
                <a:spcPts val="400"/>
              </a:spcBef>
              <a:spcAft>
                <a:spcPts val="0"/>
              </a:spcAft>
              <a:buClr>
                <a:schemeClr val="dk1"/>
              </a:buClr>
              <a:buSzPct val="100000"/>
              <a:buNone/>
            </a:pPr>
            <a:r>
              <a:rPr lang="en-US" sz="2000">
                <a:solidFill>
                  <a:schemeClr val="dk1"/>
                </a:solidFill>
              </a:rPr>
              <a:t>                                                   </a:t>
            </a:r>
            <a:endParaRPr/>
          </a:p>
          <a:p>
            <a:pPr marL="0" lvl="0" indent="0" algn="ctr" rtl="0">
              <a:spcBef>
                <a:spcPts val="400"/>
              </a:spcBef>
              <a:spcAft>
                <a:spcPts val="0"/>
              </a:spcAft>
              <a:buClr>
                <a:srgbClr val="888888"/>
              </a:buClr>
              <a:buSzPct val="100000"/>
              <a:buNone/>
            </a:pPr>
            <a:endParaRPr sz="2000" b="1">
              <a:solidFill>
                <a:schemeClr val="dk1"/>
              </a:solidFill>
            </a:endParaRPr>
          </a:p>
          <a:p>
            <a:pPr marL="0" lvl="0" indent="0" algn="ctr" rtl="0">
              <a:spcBef>
                <a:spcPts val="400"/>
              </a:spcBef>
              <a:spcAft>
                <a:spcPts val="0"/>
              </a:spcAft>
              <a:buClr>
                <a:srgbClr val="888888"/>
              </a:buClr>
              <a:buSzPct val="100000"/>
              <a:buNone/>
            </a:pPr>
            <a:endParaRPr sz="2000" b="1">
              <a:solidFill>
                <a:schemeClr val="dk1"/>
              </a:solidFill>
            </a:endParaRPr>
          </a:p>
          <a:p>
            <a:pPr marL="0" lvl="0" indent="0" algn="ctr" rtl="0">
              <a:spcBef>
                <a:spcPts val="640"/>
              </a:spcBef>
              <a:spcAft>
                <a:spcPts val="0"/>
              </a:spcAft>
              <a:buClr>
                <a:schemeClr val="dk1"/>
              </a:buClr>
              <a:buSzPct val="100000"/>
              <a:buNone/>
            </a:pPr>
            <a:r>
              <a:rPr lang="en-US" b="1">
                <a:solidFill>
                  <a:schemeClr val="dk1"/>
                </a:solidFill>
              </a:rPr>
              <a:t>Thanks to seismology !</a:t>
            </a:r>
            <a:endParaRPr/>
          </a:p>
          <a:p>
            <a:pPr marL="0" lvl="0" indent="0" algn="l" rtl="0">
              <a:spcBef>
                <a:spcPts val="400"/>
              </a:spcBef>
              <a:spcAft>
                <a:spcPts val="0"/>
              </a:spcAft>
              <a:buClr>
                <a:srgbClr val="888888"/>
              </a:buClr>
              <a:buSzPct val="100000"/>
              <a:buNone/>
            </a:pPr>
            <a:endParaRPr sz="2000">
              <a:solidFill>
                <a:schemeClr val="dk1"/>
              </a:solidFill>
            </a:endParaRPr>
          </a:p>
          <a:p>
            <a:pPr marL="0" lvl="0" indent="0" algn="l" rtl="0">
              <a:spcBef>
                <a:spcPts val="400"/>
              </a:spcBef>
              <a:spcAft>
                <a:spcPts val="0"/>
              </a:spcAft>
              <a:buClr>
                <a:srgbClr val="888888"/>
              </a:buClr>
              <a:buSzPct val="100000"/>
              <a:buNone/>
            </a:pPr>
            <a:endParaRPr sz="2000">
              <a:solidFill>
                <a:schemeClr val="dk1"/>
              </a:solidFill>
            </a:endParaRPr>
          </a:p>
          <a:p>
            <a:pPr marL="0" lvl="0" indent="0" algn="l" rtl="0">
              <a:spcBef>
                <a:spcPts val="400"/>
              </a:spcBef>
              <a:spcAft>
                <a:spcPts val="0"/>
              </a:spcAft>
              <a:buClr>
                <a:srgbClr val="888888"/>
              </a:buClr>
              <a:buSzPct val="100000"/>
              <a:buNone/>
            </a:pPr>
            <a:endParaRPr sz="2000">
              <a:solidFill>
                <a:schemeClr val="dk1"/>
              </a:solidFill>
            </a:endParaRPr>
          </a:p>
          <a:p>
            <a:pPr marL="0" lvl="0" indent="0" algn="l" rtl="0">
              <a:spcBef>
                <a:spcPts val="400"/>
              </a:spcBef>
              <a:spcAft>
                <a:spcPts val="0"/>
              </a:spcAft>
              <a:buClr>
                <a:schemeClr val="dk1"/>
              </a:buClr>
              <a:buSzPct val="100000"/>
              <a:buNone/>
            </a:pPr>
            <a:r>
              <a:rPr lang="en-US" sz="2000">
                <a:solidFill>
                  <a:schemeClr val="dk1"/>
                </a:solidFill>
              </a:rPr>
              <a:t>Rivers, landslides , sediment transport etc. </a:t>
            </a:r>
            <a:r>
              <a:rPr lang="en-US" sz="2000" u="sng">
                <a:solidFill>
                  <a:schemeClr val="dk1"/>
                </a:solidFill>
              </a:rPr>
              <a:t>all transfer energy to the ground in the form of elastic or seismic waves. </a:t>
            </a:r>
            <a:r>
              <a:rPr lang="en-US" sz="2000">
                <a:solidFill>
                  <a:schemeClr val="dk1"/>
                </a:solidFill>
              </a:rPr>
              <a:t>Traditionally considered</a:t>
            </a:r>
            <a:r>
              <a:rPr lang="en-US" sz="2000" u="sng">
                <a:solidFill>
                  <a:schemeClr val="dk1"/>
                </a:solidFill>
              </a:rPr>
              <a:t> “noise” </a:t>
            </a:r>
            <a:r>
              <a:rPr lang="en-US" sz="2000">
                <a:solidFill>
                  <a:schemeClr val="dk1"/>
                </a:solidFill>
              </a:rPr>
              <a:t>by earthquake seismologists, these seismic signals contain valuable information about the processes that generated them and the ground through which they travel. By decoding these signals, we can use this information to characterize and study these processes. </a:t>
            </a:r>
            <a:endParaRPr/>
          </a:p>
          <a:p>
            <a:pPr marL="0" lvl="0" indent="0" algn="ctr" rtl="0">
              <a:spcBef>
                <a:spcPts val="400"/>
              </a:spcBef>
              <a:spcAft>
                <a:spcPts val="0"/>
              </a:spcAft>
              <a:buClr>
                <a:srgbClr val="888888"/>
              </a:buClr>
              <a:buSzPct val="100000"/>
              <a:buNone/>
            </a:pPr>
            <a:endParaRPr sz="2000">
              <a:solidFill>
                <a:schemeClr val="dk1"/>
              </a:solidFill>
            </a:endParaRPr>
          </a:p>
          <a:p>
            <a:pPr marL="0" lvl="0" indent="0" algn="l" rtl="0">
              <a:spcBef>
                <a:spcPts val="400"/>
              </a:spcBef>
              <a:spcAft>
                <a:spcPts val="0"/>
              </a:spcAft>
              <a:buClr>
                <a:schemeClr val="dk1"/>
              </a:buClr>
              <a:buSzPct val="100000"/>
              <a:buNone/>
            </a:pPr>
            <a:r>
              <a:rPr lang="en-US" sz="2000">
                <a:solidFill>
                  <a:schemeClr val="dk1"/>
                </a:solidFill>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156" name="Google Shape;156;p10"/>
          <p:cNvSpPr txBox="1"/>
          <p:nvPr/>
        </p:nvSpPr>
        <p:spPr>
          <a:xfrm>
            <a:off x="2196704" y="3429001"/>
            <a:ext cx="5406628" cy="26781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Glacial melt (seasonal fluctuation)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Water level of river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
        <p:nvSpPr>
          <p:cNvPr id="157" name="Google Shape;157;p10"/>
          <p:cNvSpPr txBox="1"/>
          <p:nvPr/>
        </p:nvSpPr>
        <p:spPr>
          <a:xfrm>
            <a:off x="1888331" y="6010276"/>
            <a:ext cx="5715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Let’s see which one or more may be the possible reason..</a:t>
            </a:r>
            <a:r>
              <a:rPr lang="en-US" sz="2400">
                <a:solidFill>
                  <a:schemeClr val="dk1"/>
                </a:solidFill>
                <a:latin typeface="Calibri"/>
                <a:ea typeface="Calibri"/>
                <a:cs typeface="Calibri"/>
                <a:sym typeface="Calibri"/>
              </a:rPr>
              <a:t>.</a:t>
            </a:r>
            <a:endParaRPr/>
          </a:p>
        </p:txBody>
      </p:sp>
      <p:sp>
        <p:nvSpPr>
          <p:cNvPr id="158" name="Google Shape;158;p10"/>
          <p:cNvSpPr txBox="1"/>
          <p:nvPr/>
        </p:nvSpPr>
        <p:spPr>
          <a:xfrm>
            <a:off x="1888331" y="6010276"/>
            <a:ext cx="5715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500"/>
                                        <p:tgtEl>
                                          <p:spTgt spid="15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8"/>
                                        </p:tgtEl>
                                        <p:attrNameLst>
                                          <p:attrName>style.visibility</p:attrName>
                                        </p:attrNameLst>
                                      </p:cBhvr>
                                      <p:to>
                                        <p:strVal val="visible"/>
                                      </p:to>
                                    </p:set>
                                    <p:anim calcmode="lin" valueType="num">
                                      <p:cBhvr additive="base">
                                        <p:cTn id="16" dur="500"/>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1"/>
          <p:cNvPicPr preferRelativeResize="0"/>
          <p:nvPr/>
        </p:nvPicPr>
        <p:blipFill rotWithShape="1">
          <a:blip r:embed="rId3">
            <a:alphaModFix/>
          </a:blip>
          <a:srcRect/>
          <a:stretch/>
        </p:blipFill>
        <p:spPr>
          <a:xfrm>
            <a:off x="98823" y="1295400"/>
            <a:ext cx="3320653" cy="5562600"/>
          </a:xfrm>
          <a:prstGeom prst="rect">
            <a:avLst/>
          </a:prstGeom>
          <a:noFill/>
          <a:ln>
            <a:noFill/>
          </a:ln>
        </p:spPr>
      </p:pic>
      <p:pic>
        <p:nvPicPr>
          <p:cNvPr id="164" name="Google Shape;164;p11" descr="image"/>
          <p:cNvPicPr preferRelativeResize="0"/>
          <p:nvPr/>
        </p:nvPicPr>
        <p:blipFill rotWithShape="1">
          <a:blip r:embed="rId4">
            <a:alphaModFix/>
          </a:blip>
          <a:srcRect b="51732"/>
          <a:stretch/>
        </p:blipFill>
        <p:spPr>
          <a:xfrm>
            <a:off x="4953000" y="152400"/>
            <a:ext cx="4191000" cy="6532564"/>
          </a:xfrm>
          <a:prstGeom prst="rect">
            <a:avLst/>
          </a:prstGeom>
          <a:noFill/>
          <a:ln>
            <a:noFill/>
          </a:ln>
        </p:spPr>
      </p:pic>
      <p:sp>
        <p:nvSpPr>
          <p:cNvPr id="165" name="Google Shape;165;p11"/>
          <p:cNvSpPr txBox="1"/>
          <p:nvPr/>
        </p:nvSpPr>
        <p:spPr>
          <a:xfrm>
            <a:off x="3657600" y="2057400"/>
            <a:ext cx="103346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7F7F7F"/>
                </a:solidFill>
                <a:latin typeface="Arial"/>
                <a:ea typeface="Arial"/>
                <a:cs typeface="Arial"/>
                <a:sym typeface="Arial"/>
              </a:rPr>
              <a:t>(a) PSDs stacked over a frequency band of 3–15 Hz for July 2003.</a:t>
            </a:r>
            <a:endParaRPr sz="1800">
              <a:solidFill>
                <a:schemeClr val="dk1"/>
              </a:solidFill>
              <a:latin typeface="Calibri"/>
              <a:ea typeface="Calibri"/>
              <a:cs typeface="Calibri"/>
              <a:sym typeface="Calibri"/>
            </a:endParaRPr>
          </a:p>
        </p:txBody>
      </p:sp>
      <p:sp>
        <p:nvSpPr>
          <p:cNvPr id="166" name="Google Shape;166;p11"/>
          <p:cNvSpPr txBox="1"/>
          <p:nvPr/>
        </p:nvSpPr>
        <p:spPr>
          <a:xfrm>
            <a:off x="63795" y="152400"/>
            <a:ext cx="396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alibri"/>
                <a:ea typeface="Calibri"/>
                <a:cs typeface="Calibri"/>
                <a:sym typeface="Calibri"/>
              </a:rPr>
              <a:t>Possibility of  Anthropogenic source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2"/>
          <p:cNvSpPr txBox="1"/>
          <p:nvPr/>
        </p:nvSpPr>
        <p:spPr>
          <a:xfrm>
            <a:off x="4042144" y="838200"/>
            <a:ext cx="5105400"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This 24-h cycle has a minimum amplitude reached at 01 pm and a maximum amplitude late in the evening.</a:t>
            </a:r>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2000" u="sng">
                <a:solidFill>
                  <a:schemeClr val="dk1"/>
                </a:solidFill>
                <a:latin typeface="Calibri"/>
                <a:ea typeface="Calibri"/>
                <a:cs typeface="Calibri"/>
                <a:sym typeface="Calibri"/>
              </a:rPr>
              <a:t>This suggests that the source responsible for this seismic noise is anticorrelated with the possible sources of anthropogenic noise, which has a minimum at night.</a:t>
            </a:r>
            <a:endParaRPr/>
          </a:p>
        </p:txBody>
      </p:sp>
      <p:pic>
        <p:nvPicPr>
          <p:cNvPr id="172" name="Google Shape;172;p12"/>
          <p:cNvPicPr preferRelativeResize="0"/>
          <p:nvPr/>
        </p:nvPicPr>
        <p:blipFill rotWithShape="1">
          <a:blip r:embed="rId3">
            <a:alphaModFix/>
          </a:blip>
          <a:srcRect/>
          <a:stretch/>
        </p:blipFill>
        <p:spPr>
          <a:xfrm>
            <a:off x="0" y="142875"/>
            <a:ext cx="3581400" cy="6715125"/>
          </a:xfrm>
          <a:prstGeom prst="rect">
            <a:avLst/>
          </a:prstGeom>
          <a:noFill/>
          <a:ln>
            <a:noFill/>
          </a:ln>
        </p:spPr>
      </p:pic>
      <p:sp>
        <p:nvSpPr>
          <p:cNvPr id="173" name="Google Shape;173;p12"/>
          <p:cNvSpPr txBox="1"/>
          <p:nvPr/>
        </p:nvSpPr>
        <p:spPr>
          <a:xfrm>
            <a:off x="4419600" y="5715000"/>
            <a:ext cx="427196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7F7F7F"/>
                </a:solidFill>
                <a:latin typeface="Arial"/>
                <a:ea typeface="Arial"/>
                <a:cs typeface="Arial"/>
                <a:sym typeface="Arial"/>
              </a:rPr>
              <a:t>(a) PSDs stacked over a frequency band of 3–15 Hz for July 2003 and for a set of Hi‐CLIMB stations from north to south, top to bottom, respectively. (b) Corresponding mean daily noise level variations calculated by summing 24‐h‐long segments of the curves </a:t>
            </a:r>
            <a:endParaRPr sz="1200" i="1">
              <a:solidFill>
                <a:srgbClr val="7F7F7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179" name="Google Shape;179;p13"/>
          <p:cNvSpPr txBox="1"/>
          <p:nvPr/>
        </p:nvSpPr>
        <p:spPr>
          <a:xfrm>
            <a:off x="2196704" y="3429001"/>
            <a:ext cx="5406628" cy="26781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2400"/>
              <a:buFont typeface="Noto Sans Symbols"/>
              <a:buChar char="▪"/>
            </a:pPr>
            <a:r>
              <a:rPr lang="en-US" sz="2400" strike="sngStrike">
                <a:solidFill>
                  <a:srgbClr val="FF0000"/>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Glacial melt (seasonal fluctuation)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Water level of river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990600" y="228600"/>
            <a:ext cx="70866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 </a:t>
            </a:r>
            <a:r>
              <a:rPr lang="en-US" sz="2800" u="sng">
                <a:solidFill>
                  <a:schemeClr val="dk1"/>
                </a:solidFill>
                <a:latin typeface="Calibri"/>
                <a:ea typeface="Calibri"/>
                <a:cs typeface="Calibri"/>
                <a:sym typeface="Calibri"/>
              </a:rPr>
              <a:t>Comparison of local meteorological and hydrological data with the noise level curves</a:t>
            </a:r>
            <a:r>
              <a:rPr lang="en-US" sz="2800">
                <a:solidFill>
                  <a:schemeClr val="dk1"/>
                </a:solidFill>
                <a:latin typeface="Calibri"/>
                <a:ea typeface="Calibri"/>
                <a:cs typeface="Calibri"/>
                <a:sym typeface="Calibri"/>
              </a:rPr>
              <a:t> </a:t>
            </a:r>
            <a:endParaRPr/>
          </a:p>
        </p:txBody>
      </p:sp>
      <p:pic>
        <p:nvPicPr>
          <p:cNvPr id="185" name="Google Shape;185;p14"/>
          <p:cNvPicPr preferRelativeResize="0"/>
          <p:nvPr/>
        </p:nvPicPr>
        <p:blipFill rotWithShape="1">
          <a:blip r:embed="rId3">
            <a:alphaModFix/>
          </a:blip>
          <a:srcRect/>
          <a:stretch/>
        </p:blipFill>
        <p:spPr>
          <a:xfrm>
            <a:off x="158354" y="2209800"/>
            <a:ext cx="5965031" cy="3740150"/>
          </a:xfrm>
          <a:prstGeom prst="rect">
            <a:avLst/>
          </a:prstGeom>
          <a:noFill/>
          <a:ln>
            <a:noFill/>
          </a:ln>
        </p:spPr>
      </p:pic>
      <p:sp>
        <p:nvSpPr>
          <p:cNvPr id="186" name="Google Shape;186;p14"/>
          <p:cNvSpPr txBox="1"/>
          <p:nvPr/>
        </p:nvSpPr>
        <p:spPr>
          <a:xfrm>
            <a:off x="6187651" y="1905000"/>
            <a:ext cx="295989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7F7F7F"/>
                </a:solidFill>
                <a:latin typeface="Calibri"/>
                <a:ea typeface="Calibri"/>
                <a:cs typeface="Calibri"/>
                <a:sym typeface="Calibri"/>
              </a:rPr>
              <a:t>Top curve </a:t>
            </a:r>
            <a:r>
              <a:rPr lang="en-US" sz="1600">
                <a:solidFill>
                  <a:srgbClr val="7F7F7F"/>
                </a:solidFill>
                <a:latin typeface="Calibri"/>
                <a:ea typeface="Calibri"/>
                <a:cs typeface="Calibri"/>
                <a:sym typeface="Calibri"/>
              </a:rPr>
              <a:t>is the 10-d centered moving average of the daily precipitation rate in mm for year 2003 at 8 meteorological stations from the Department of Hydrology and Meteorology of Nepal (DHM) located along the valley of the Trisuli River.</a:t>
            </a:r>
            <a:endParaRPr/>
          </a:p>
          <a:p>
            <a:pPr marL="0" marR="0" lvl="0" indent="0" algn="l" rtl="0">
              <a:spcBef>
                <a:spcPts val="0"/>
              </a:spcBef>
              <a:spcAft>
                <a:spcPts val="0"/>
              </a:spcAft>
              <a:buNone/>
            </a:pPr>
            <a:r>
              <a:rPr lang="en-US" sz="1600">
                <a:solidFill>
                  <a:srgbClr val="7F7F7F"/>
                </a:solidFill>
                <a:latin typeface="Calibri"/>
                <a:ea typeface="Calibri"/>
                <a:cs typeface="Calibri"/>
                <a:sym typeface="Calibri"/>
              </a:rPr>
              <a:t> </a:t>
            </a:r>
            <a:r>
              <a:rPr lang="en-US" sz="1600" b="1">
                <a:solidFill>
                  <a:srgbClr val="7F7F7F"/>
                </a:solidFill>
                <a:latin typeface="Calibri"/>
                <a:ea typeface="Calibri"/>
                <a:cs typeface="Calibri"/>
                <a:sym typeface="Calibri"/>
              </a:rPr>
              <a:t>Middle curves </a:t>
            </a:r>
            <a:r>
              <a:rPr lang="en-US" sz="1600">
                <a:solidFill>
                  <a:srgbClr val="7F7F7F"/>
                </a:solidFill>
                <a:latin typeface="Calibri"/>
                <a:ea typeface="Calibri"/>
                <a:cs typeface="Calibri"/>
                <a:sym typeface="Calibri"/>
              </a:rPr>
              <a:t>are the high-frequency noise level (averaged over the three components and the frequency band 3–15 Hz for year 2003) at stations H0420, H0460, and H0480.</a:t>
            </a:r>
            <a:endParaRPr/>
          </a:p>
          <a:p>
            <a:pPr marL="0" marR="0" lvl="0" indent="0" algn="l" rtl="0">
              <a:spcBef>
                <a:spcPts val="0"/>
              </a:spcBef>
              <a:spcAft>
                <a:spcPts val="0"/>
              </a:spcAft>
              <a:buNone/>
            </a:pPr>
            <a:r>
              <a:rPr lang="en-US" sz="1600" b="1">
                <a:solidFill>
                  <a:srgbClr val="7F7F7F"/>
                </a:solidFill>
                <a:latin typeface="Calibri"/>
                <a:ea typeface="Calibri"/>
                <a:cs typeface="Calibri"/>
                <a:sym typeface="Calibri"/>
              </a:rPr>
              <a:t>Bottom curve </a:t>
            </a:r>
            <a:r>
              <a:rPr lang="en-US" sz="1600">
                <a:solidFill>
                  <a:srgbClr val="7F7F7F"/>
                </a:solidFill>
                <a:latin typeface="Calibri"/>
                <a:ea typeface="Calibri"/>
                <a:cs typeface="Calibri"/>
                <a:sym typeface="Calibri"/>
              </a:rPr>
              <a:t>is the Trisuli water level in meters measured at the town of Betrawati near station H0370 during year 2003.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5"/>
          <p:cNvPicPr preferRelativeResize="0"/>
          <p:nvPr/>
        </p:nvPicPr>
        <p:blipFill rotWithShape="1">
          <a:blip r:embed="rId3">
            <a:alphaModFix/>
          </a:blip>
          <a:srcRect/>
          <a:stretch/>
        </p:blipFill>
        <p:spPr>
          <a:xfrm>
            <a:off x="157163" y="2536825"/>
            <a:ext cx="5965031" cy="3740150"/>
          </a:xfrm>
          <a:prstGeom prst="rect">
            <a:avLst/>
          </a:prstGeom>
          <a:noFill/>
          <a:ln>
            <a:noFill/>
          </a:ln>
        </p:spPr>
      </p:pic>
      <p:sp>
        <p:nvSpPr>
          <p:cNvPr id="192" name="Google Shape;192;p15"/>
          <p:cNvSpPr txBox="1"/>
          <p:nvPr/>
        </p:nvSpPr>
        <p:spPr>
          <a:xfrm>
            <a:off x="248840" y="46075"/>
            <a:ext cx="3408760" cy="203132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a:t>
            </a:r>
            <a:r>
              <a:rPr lang="en-US" sz="1800" u="sng">
                <a:solidFill>
                  <a:schemeClr val="dk1"/>
                </a:solidFill>
                <a:latin typeface="Calibri"/>
                <a:ea typeface="Calibri"/>
                <a:cs typeface="Calibri"/>
                <a:sym typeface="Calibri"/>
              </a:rPr>
              <a:t>January to May </a:t>
            </a:r>
            <a:r>
              <a:rPr lang="en-US" sz="1800">
                <a:solidFill>
                  <a:schemeClr val="dk1"/>
                </a:solidFill>
                <a:latin typeface="Calibri"/>
                <a:ea typeface="Calibri"/>
                <a:cs typeface="Calibri"/>
                <a:sym typeface="Calibri"/>
              </a:rPr>
              <a:t>the precipitation in the region are rare and weak meanwhile the noise level is low. However, the noise level time series does not correlate with the rare local rainfall. </a:t>
            </a:r>
            <a:endParaRPr/>
          </a:p>
        </p:txBody>
      </p:sp>
      <p:sp>
        <p:nvSpPr>
          <p:cNvPr id="193" name="Google Shape;193;p15"/>
          <p:cNvSpPr/>
          <p:nvPr/>
        </p:nvSpPr>
        <p:spPr>
          <a:xfrm>
            <a:off x="1838325" y="3221038"/>
            <a:ext cx="884635" cy="200025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5"/>
          <p:cNvSpPr/>
          <p:nvPr/>
        </p:nvSpPr>
        <p:spPr>
          <a:xfrm>
            <a:off x="4204097" y="2901950"/>
            <a:ext cx="1133475" cy="2001838"/>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15"/>
          <p:cNvSpPr txBox="1"/>
          <p:nvPr/>
        </p:nvSpPr>
        <p:spPr>
          <a:xfrm>
            <a:off x="6307337" y="2327322"/>
            <a:ext cx="2544366" cy="1754326"/>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the </a:t>
            </a:r>
            <a:r>
              <a:rPr lang="en-US" sz="1800" u="sng">
                <a:solidFill>
                  <a:schemeClr val="dk1"/>
                </a:solidFill>
                <a:latin typeface="Calibri"/>
                <a:ea typeface="Calibri"/>
                <a:cs typeface="Calibri"/>
                <a:sym typeface="Calibri"/>
              </a:rPr>
              <a:t>end of September</a:t>
            </a:r>
            <a:r>
              <a:rPr lang="en-US" sz="1800">
                <a:solidFill>
                  <a:schemeClr val="dk1"/>
                </a:solidFill>
                <a:latin typeface="Calibri"/>
                <a:ea typeface="Calibri"/>
                <a:cs typeface="Calibri"/>
                <a:sym typeface="Calibri"/>
              </a:rPr>
              <a:t>, the precipitation rates depict a sudden decrease whereas the recession of ambient noise is gentler.</a:t>
            </a:r>
            <a:endParaRPr/>
          </a:p>
        </p:txBody>
      </p:sp>
      <p:sp>
        <p:nvSpPr>
          <p:cNvPr id="196" name="Google Shape;196;p15"/>
          <p:cNvSpPr txBox="1"/>
          <p:nvPr/>
        </p:nvSpPr>
        <p:spPr>
          <a:xfrm>
            <a:off x="4395263" y="46075"/>
            <a:ext cx="4582716" cy="203132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rPr>
              <a:t>In June </a:t>
            </a:r>
            <a:r>
              <a:rPr lang="en-US" sz="1800">
                <a:solidFill>
                  <a:schemeClr val="dk1"/>
                </a:solidFill>
                <a:latin typeface="Calibri"/>
                <a:ea typeface="Calibri"/>
                <a:cs typeface="Calibri"/>
                <a:sym typeface="Calibri"/>
              </a:rPr>
              <a:t>at the onset of the monsoon season, the precipitation rate increases and remains at the highest levels of the year until the end of September. In June, seismic noise at the observed stations increases rapidly, reaching an amplitude threshold for the following three months.</a:t>
            </a:r>
            <a:endParaRPr/>
          </a:p>
        </p:txBody>
      </p:sp>
      <p:sp>
        <p:nvSpPr>
          <p:cNvPr id="197" name="Google Shape;197;p15"/>
          <p:cNvSpPr txBox="1"/>
          <p:nvPr/>
        </p:nvSpPr>
        <p:spPr>
          <a:xfrm>
            <a:off x="6172201" y="4247449"/>
            <a:ext cx="2814638"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Peaks of noise level during the monsoon period are not well in phase with peaks of precipitation.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Correlation coefficient between noise amplitude at H0460 with precipitation is 0.61.</a:t>
            </a:r>
            <a:endParaRPr/>
          </a:p>
        </p:txBody>
      </p:sp>
      <p:sp>
        <p:nvSpPr>
          <p:cNvPr id="198" name="Google Shape;198;p15"/>
          <p:cNvSpPr txBox="1"/>
          <p:nvPr/>
        </p:nvSpPr>
        <p:spPr>
          <a:xfrm>
            <a:off x="1888331" y="6010276"/>
            <a:ext cx="5715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8"/>
                                        </p:tgtEl>
                                        <p:attrNameLst>
                                          <p:attrName>style.visibility</p:attrName>
                                        </p:attrNameLst>
                                      </p:cBhvr>
                                      <p:to>
                                        <p:strVal val="visible"/>
                                      </p:to>
                                    </p:set>
                                    <p:anim calcmode="lin" valueType="num">
                                      <p:cBhvr additive="base">
                                        <p:cTn id="31" dur="500"/>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6"/>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rgbClr val="00B050"/>
              </a:buClr>
              <a:buSzPts val="2400"/>
              <a:buFont typeface="Calibri"/>
              <a:buAutoNum type="alphaLcParenR"/>
            </a:pPr>
            <a:r>
              <a:rPr lang="en-US" sz="2400" b="1">
                <a:solidFill>
                  <a:srgbClr val="00B050"/>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204" name="Google Shape;204;p16"/>
          <p:cNvSpPr txBox="1"/>
          <p:nvPr/>
        </p:nvSpPr>
        <p:spPr>
          <a:xfrm>
            <a:off x="2196704" y="3429001"/>
            <a:ext cx="5406628" cy="26776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2400"/>
              <a:buFont typeface="Noto Sans Symbols"/>
              <a:buChar char="▪"/>
            </a:pPr>
            <a:r>
              <a:rPr lang="en-US" sz="2400" strike="sngStrike">
                <a:solidFill>
                  <a:srgbClr val="FF0000"/>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Glacial melt (seasonal fluctuation)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Water level of river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
        <p:nvSpPr>
          <p:cNvPr id="205" name="Google Shape;205;p16"/>
          <p:cNvSpPr txBox="1"/>
          <p:nvPr/>
        </p:nvSpPr>
        <p:spPr>
          <a:xfrm>
            <a:off x="1888331" y="6010276"/>
            <a:ext cx="5715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anim calcmode="lin" valueType="num">
                                      <p:cBhvr additive="base">
                                        <p:cTn id="11" dur="500"/>
                                        <p:tgtEl>
                                          <p:spTgt spid="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7"/>
          <p:cNvPicPr preferRelativeResize="0"/>
          <p:nvPr/>
        </p:nvPicPr>
        <p:blipFill rotWithShape="1">
          <a:blip r:embed="rId3">
            <a:alphaModFix/>
          </a:blip>
          <a:srcRect/>
          <a:stretch/>
        </p:blipFill>
        <p:spPr>
          <a:xfrm>
            <a:off x="207169" y="2819400"/>
            <a:ext cx="5965031" cy="3740150"/>
          </a:xfrm>
          <a:prstGeom prst="rect">
            <a:avLst/>
          </a:prstGeom>
          <a:noFill/>
          <a:ln>
            <a:noFill/>
          </a:ln>
        </p:spPr>
      </p:pic>
      <p:sp>
        <p:nvSpPr>
          <p:cNvPr id="211" name="Google Shape;211;p17"/>
          <p:cNvSpPr txBox="1"/>
          <p:nvPr/>
        </p:nvSpPr>
        <p:spPr>
          <a:xfrm>
            <a:off x="157163" y="198438"/>
            <a:ext cx="8829675"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Water discharge </a:t>
            </a:r>
            <a:r>
              <a:rPr lang="en-US" sz="2000">
                <a:solidFill>
                  <a:schemeClr val="dk1"/>
                </a:solidFill>
                <a:latin typeface="Calibri"/>
                <a:ea typeface="Calibri"/>
                <a:cs typeface="Calibri"/>
                <a:sym typeface="Calibri"/>
              </a:rPr>
              <a:t>through Trisuli river was continuously monitored and we find-</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Gentle increase of discharge from April to May.         </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 Rapid augmentation in June </a:t>
            </a:r>
            <a:r>
              <a:rPr lang="en-US" sz="2000" u="sng">
                <a:solidFill>
                  <a:schemeClr val="dk1"/>
                </a:solidFill>
                <a:latin typeface="Calibri"/>
                <a:ea typeface="Calibri"/>
                <a:cs typeface="Calibri"/>
                <a:sym typeface="Calibri"/>
              </a:rPr>
              <a:t>due to the fast melting of snow and ice in glaciers in response to increased air temperature</a:t>
            </a:r>
            <a:r>
              <a:rPr lang="en-US" sz="2000">
                <a:solidFill>
                  <a:schemeClr val="dk1"/>
                </a:solidFill>
                <a:latin typeface="Calibri"/>
                <a:ea typeface="Calibri"/>
                <a:cs typeface="Calibri"/>
                <a:sym typeface="Calibri"/>
              </a:rPr>
              <a:t>.     </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 In July and August, discharge rates reach the largest values.           </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 September to October- period of rapid discharge recession.           </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Whereas from November to March the discharge decreases only slightly.</a:t>
            </a:r>
            <a:endParaRPr/>
          </a:p>
        </p:txBody>
      </p:sp>
      <p:sp>
        <p:nvSpPr>
          <p:cNvPr id="212" name="Google Shape;212;p17"/>
          <p:cNvSpPr txBox="1"/>
          <p:nvPr/>
        </p:nvSpPr>
        <p:spPr>
          <a:xfrm>
            <a:off x="6391276" y="2546771"/>
            <a:ext cx="2526506" cy="40934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During the monsoon period, the time series of both data sets is well correlated.</a:t>
            </a:r>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correlation coefficient between H0460 seismic noise and water level is 0.86, whereas it is only 0.61 with precipitation.</a:t>
            </a:r>
            <a:endParaRPr/>
          </a:p>
        </p:txBody>
      </p:sp>
      <p:sp>
        <p:nvSpPr>
          <p:cNvPr id="213" name="Google Shape;213;p17"/>
          <p:cNvSpPr/>
          <p:nvPr/>
        </p:nvSpPr>
        <p:spPr>
          <a:xfrm>
            <a:off x="1905000" y="4689474"/>
            <a:ext cx="838200" cy="163512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rgbClr val="00B050"/>
              </a:buClr>
              <a:buSzPts val="2400"/>
              <a:buFont typeface="Calibri"/>
              <a:buAutoNum type="alphaLcParenR"/>
            </a:pPr>
            <a:r>
              <a:rPr lang="en-US" sz="2400" b="1">
                <a:solidFill>
                  <a:srgbClr val="00B050"/>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rgbClr val="8CB3E3"/>
              </a:buClr>
              <a:buSzPts val="2400"/>
              <a:buFont typeface="Calibri"/>
              <a:buAutoNum type="alphaLcParenR"/>
            </a:pPr>
            <a:r>
              <a:rPr lang="en-US" sz="2400" b="1">
                <a:solidFill>
                  <a:srgbClr val="8CB3E3"/>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219" name="Google Shape;219;p18"/>
          <p:cNvSpPr txBox="1"/>
          <p:nvPr/>
        </p:nvSpPr>
        <p:spPr>
          <a:xfrm>
            <a:off x="2196704" y="3429001"/>
            <a:ext cx="5406628" cy="26776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2400"/>
              <a:buFont typeface="Noto Sans Symbols"/>
              <a:buChar char="▪"/>
            </a:pPr>
            <a:r>
              <a:rPr lang="en-US" sz="2400" strike="sngStrike">
                <a:solidFill>
                  <a:srgbClr val="FF0000"/>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rgbClr val="8CB3E3"/>
              </a:buClr>
              <a:buSzPts val="2400"/>
              <a:buFont typeface="Noto Sans Symbols"/>
              <a:buChar char="▪"/>
            </a:pPr>
            <a:r>
              <a:rPr lang="en-US" sz="2400">
                <a:solidFill>
                  <a:srgbClr val="8CB3E3"/>
                </a:solidFill>
                <a:latin typeface="Calibri"/>
                <a:ea typeface="Calibri"/>
                <a:cs typeface="Calibri"/>
                <a:sym typeface="Calibri"/>
              </a:rPr>
              <a:t>Glacial melt (seasonal fluctuation)</a:t>
            </a:r>
            <a:r>
              <a:rPr lang="en-US" sz="2400">
                <a:solidFill>
                  <a:schemeClr val="dk1"/>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Water le</a:t>
            </a:r>
            <a:r>
              <a:rPr lang="en-US" sz="2400">
                <a:solidFill>
                  <a:srgbClr val="8CB3E3"/>
                </a:solidFill>
                <a:latin typeface="Calibri"/>
                <a:ea typeface="Calibri"/>
                <a:cs typeface="Calibri"/>
                <a:sym typeface="Calibri"/>
              </a:rPr>
              <a:t>vel of river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9"/>
          <p:cNvPicPr preferRelativeResize="0"/>
          <p:nvPr/>
        </p:nvPicPr>
        <p:blipFill rotWithShape="1">
          <a:blip r:embed="rId3">
            <a:alphaModFix/>
          </a:blip>
          <a:srcRect/>
          <a:stretch/>
        </p:blipFill>
        <p:spPr>
          <a:xfrm>
            <a:off x="0" y="4191000"/>
            <a:ext cx="5548123" cy="2652823"/>
          </a:xfrm>
          <a:prstGeom prst="rect">
            <a:avLst/>
          </a:prstGeom>
          <a:noFill/>
          <a:ln>
            <a:noFill/>
          </a:ln>
        </p:spPr>
      </p:pic>
      <p:sp>
        <p:nvSpPr>
          <p:cNvPr id="225" name="Google Shape;225;p19"/>
          <p:cNvSpPr txBox="1"/>
          <p:nvPr/>
        </p:nvSpPr>
        <p:spPr>
          <a:xfrm>
            <a:off x="856843" y="289151"/>
            <a:ext cx="7867410" cy="36933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River is going narrow  on upstream while in downstream area river is wider. </a:t>
            </a:r>
            <a:endParaRPr/>
          </a:p>
        </p:txBody>
      </p:sp>
      <p:sp>
        <p:nvSpPr>
          <p:cNvPr id="226" name="Google Shape;226;p19"/>
          <p:cNvSpPr/>
          <p:nvPr/>
        </p:nvSpPr>
        <p:spPr>
          <a:xfrm>
            <a:off x="762000" y="1354763"/>
            <a:ext cx="826008" cy="2423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9"/>
          <p:cNvSpPr txBox="1"/>
          <p:nvPr/>
        </p:nvSpPr>
        <p:spPr>
          <a:xfrm>
            <a:off x="1697156" y="1291255"/>
            <a:ext cx="39875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Hydraulic radius  increases in upstream</a:t>
            </a:r>
            <a:endParaRPr/>
          </a:p>
        </p:txBody>
      </p:sp>
      <p:sp>
        <p:nvSpPr>
          <p:cNvPr id="228" name="Google Shape;228;p19"/>
          <p:cNvSpPr/>
          <p:nvPr/>
        </p:nvSpPr>
        <p:spPr>
          <a:xfrm>
            <a:off x="5677006" y="1348618"/>
            <a:ext cx="749808" cy="2423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9"/>
          <p:cNvSpPr txBox="1"/>
          <p:nvPr/>
        </p:nvSpPr>
        <p:spPr>
          <a:xfrm>
            <a:off x="6756730" y="1285110"/>
            <a:ext cx="23394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Fluvial stress increases</a:t>
            </a:r>
            <a:endParaRPr/>
          </a:p>
        </p:txBody>
      </p:sp>
      <p:sp>
        <p:nvSpPr>
          <p:cNvPr id="230" name="Google Shape;230;p19"/>
          <p:cNvSpPr txBox="1"/>
          <p:nvPr/>
        </p:nvSpPr>
        <p:spPr>
          <a:xfrm>
            <a:off x="152400" y="1905000"/>
            <a:ext cx="900953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2.  We see  that  slope gradient is steep in between  H0510  TO H0410 than northern and southern.</a:t>
            </a:r>
            <a:endParaRPr/>
          </a:p>
        </p:txBody>
      </p:sp>
      <p:sp>
        <p:nvSpPr>
          <p:cNvPr id="231" name="Google Shape;231;p19"/>
          <p:cNvSpPr/>
          <p:nvPr/>
        </p:nvSpPr>
        <p:spPr>
          <a:xfrm>
            <a:off x="2514600" y="3200400"/>
            <a:ext cx="813816" cy="2423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9"/>
          <p:cNvSpPr txBox="1"/>
          <p:nvPr/>
        </p:nvSpPr>
        <p:spPr>
          <a:xfrm>
            <a:off x="3565234" y="3136892"/>
            <a:ext cx="17317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Slope increases  </a:t>
            </a:r>
            <a:endParaRPr/>
          </a:p>
        </p:txBody>
      </p:sp>
      <p:sp>
        <p:nvSpPr>
          <p:cNvPr id="233" name="Google Shape;233;p19"/>
          <p:cNvSpPr/>
          <p:nvPr/>
        </p:nvSpPr>
        <p:spPr>
          <a:xfrm>
            <a:off x="5638800" y="3136892"/>
            <a:ext cx="749808" cy="27699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9"/>
          <p:cNvSpPr txBox="1"/>
          <p:nvPr/>
        </p:nvSpPr>
        <p:spPr>
          <a:xfrm>
            <a:off x="6804963" y="3084580"/>
            <a:ext cx="23394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Fluvial stress increases</a:t>
            </a:r>
            <a:endParaRPr/>
          </a:p>
        </p:txBody>
      </p:sp>
      <p:pic>
        <p:nvPicPr>
          <p:cNvPr id="235" name="Google Shape;235;p19"/>
          <p:cNvPicPr preferRelativeResize="0"/>
          <p:nvPr/>
        </p:nvPicPr>
        <p:blipFill rotWithShape="1">
          <a:blip r:embed="rId4">
            <a:alphaModFix/>
          </a:blip>
          <a:srcRect l="49509" t="88549" r="41041" b="8875"/>
          <a:stretch/>
        </p:blipFill>
        <p:spPr>
          <a:xfrm>
            <a:off x="6166104" y="4374274"/>
            <a:ext cx="2700670" cy="684776"/>
          </a:xfrm>
          <a:prstGeom prst="rect">
            <a:avLst/>
          </a:prstGeom>
          <a:noFill/>
          <a:ln>
            <a:noFill/>
          </a:ln>
        </p:spPr>
      </p:pic>
      <p:sp>
        <p:nvSpPr>
          <p:cNvPr id="236" name="Google Shape;236;p19"/>
          <p:cNvSpPr txBox="1"/>
          <p:nvPr/>
        </p:nvSpPr>
        <p:spPr>
          <a:xfrm>
            <a:off x="5550948" y="5334000"/>
            <a:ext cx="371672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u="sng">
                <a:solidFill>
                  <a:schemeClr val="dk1"/>
                </a:solidFill>
                <a:latin typeface="Calibri"/>
                <a:ea typeface="Calibri"/>
                <a:cs typeface="Calibri"/>
                <a:sym typeface="Calibri"/>
              </a:rPr>
              <a:t>Increase in  fluvial stress leads to </a:t>
            </a:r>
            <a:endParaRPr/>
          </a:p>
          <a:p>
            <a:pPr marL="0" marR="0" lvl="0" indent="0" algn="l" rtl="0">
              <a:spcBef>
                <a:spcPts val="0"/>
              </a:spcBef>
              <a:spcAft>
                <a:spcPts val="0"/>
              </a:spcAft>
              <a:buNone/>
            </a:pPr>
            <a:r>
              <a:rPr lang="en-US" sz="2000" b="1" i="1" u="sng">
                <a:solidFill>
                  <a:schemeClr val="dk1"/>
                </a:solidFill>
                <a:latin typeface="Calibri"/>
                <a:ea typeface="Calibri"/>
                <a:cs typeface="Calibri"/>
                <a:sym typeface="Calibri"/>
              </a:rPr>
              <a:t> bedload  transport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23037" y="304800"/>
            <a:ext cx="5310963" cy="838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sz="3200" u="sng"/>
              <a:t>Major Cause of fluvial seismicity</a:t>
            </a:r>
            <a:endParaRPr/>
          </a:p>
        </p:txBody>
      </p:sp>
      <p:sp>
        <p:nvSpPr>
          <p:cNvPr id="95" name="Google Shape;95;p2"/>
          <p:cNvSpPr txBox="1"/>
          <p:nvPr/>
        </p:nvSpPr>
        <p:spPr>
          <a:xfrm>
            <a:off x="6826295" y="2111833"/>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chemeClr val="dk1"/>
                </a:solidFill>
                <a:latin typeface="Calibri"/>
                <a:ea typeface="Calibri"/>
                <a:cs typeface="Calibri"/>
                <a:sym typeface="Calibri"/>
              </a:rPr>
              <a:t> </a:t>
            </a:r>
            <a:endParaRPr/>
          </a:p>
        </p:txBody>
      </p:sp>
      <p:sp>
        <p:nvSpPr>
          <p:cNvPr id="96" name="Google Shape;96;p2"/>
          <p:cNvSpPr txBox="1"/>
          <p:nvPr/>
        </p:nvSpPr>
        <p:spPr>
          <a:xfrm>
            <a:off x="1135506" y="1235963"/>
            <a:ext cx="2280196" cy="175432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Landslides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Storms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Heavy Rainfall</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Glacier melting   </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7" name="Google Shape;97;p2"/>
          <p:cNvSpPr txBox="1"/>
          <p:nvPr/>
        </p:nvSpPr>
        <p:spPr>
          <a:xfrm>
            <a:off x="4639126" y="3505200"/>
            <a:ext cx="46119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Calibri"/>
                <a:ea typeface="Calibri"/>
                <a:cs typeface="Calibri"/>
                <a:sym typeface="Calibri"/>
              </a:rPr>
              <a:t>Main types of seismic sources</a:t>
            </a:r>
            <a:endParaRPr/>
          </a:p>
        </p:txBody>
      </p:sp>
      <p:sp>
        <p:nvSpPr>
          <p:cNvPr id="98" name="Google Shape;98;p2"/>
          <p:cNvSpPr txBox="1"/>
          <p:nvPr/>
        </p:nvSpPr>
        <p:spPr>
          <a:xfrm>
            <a:off x="5594483" y="4191000"/>
            <a:ext cx="2463623"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Debris flow</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Bedload Transport</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Fluid traction</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Air water interaction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0"/>
          <p:cNvPicPr preferRelativeResize="0"/>
          <p:nvPr/>
        </p:nvPicPr>
        <p:blipFill rotWithShape="1">
          <a:blip r:embed="rId3">
            <a:alphaModFix/>
          </a:blip>
          <a:srcRect t="3151"/>
          <a:stretch/>
        </p:blipFill>
        <p:spPr>
          <a:xfrm>
            <a:off x="3228976" y="3638550"/>
            <a:ext cx="3108722" cy="3219450"/>
          </a:xfrm>
          <a:prstGeom prst="rect">
            <a:avLst/>
          </a:prstGeom>
          <a:noFill/>
          <a:ln>
            <a:noFill/>
          </a:ln>
        </p:spPr>
      </p:pic>
      <p:pic>
        <p:nvPicPr>
          <p:cNvPr id="242" name="Google Shape;242;p20"/>
          <p:cNvPicPr preferRelativeResize="0"/>
          <p:nvPr/>
        </p:nvPicPr>
        <p:blipFill rotWithShape="1">
          <a:blip r:embed="rId4">
            <a:alphaModFix/>
          </a:blip>
          <a:srcRect/>
          <a:stretch/>
        </p:blipFill>
        <p:spPr>
          <a:xfrm>
            <a:off x="57150" y="3429000"/>
            <a:ext cx="3171825" cy="3219450"/>
          </a:xfrm>
          <a:prstGeom prst="rect">
            <a:avLst/>
          </a:prstGeom>
          <a:noFill/>
          <a:ln>
            <a:noFill/>
          </a:ln>
        </p:spPr>
      </p:pic>
      <p:pic>
        <p:nvPicPr>
          <p:cNvPr id="243" name="Google Shape;243;p20"/>
          <p:cNvPicPr preferRelativeResize="0"/>
          <p:nvPr/>
        </p:nvPicPr>
        <p:blipFill rotWithShape="1">
          <a:blip r:embed="rId5">
            <a:alphaModFix/>
          </a:blip>
          <a:srcRect/>
          <a:stretch/>
        </p:blipFill>
        <p:spPr>
          <a:xfrm>
            <a:off x="0" y="269840"/>
            <a:ext cx="3228975" cy="3190875"/>
          </a:xfrm>
          <a:prstGeom prst="rect">
            <a:avLst/>
          </a:prstGeom>
          <a:noFill/>
          <a:ln>
            <a:noFill/>
          </a:ln>
        </p:spPr>
      </p:pic>
      <p:sp>
        <p:nvSpPr>
          <p:cNvPr id="244" name="Google Shape;244;p20"/>
          <p:cNvSpPr txBox="1"/>
          <p:nvPr/>
        </p:nvSpPr>
        <p:spPr>
          <a:xfrm>
            <a:off x="6337697" y="4572000"/>
            <a:ext cx="280630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7F7F7F"/>
                </a:solidFill>
                <a:latin typeface="Calibri"/>
                <a:ea typeface="Calibri"/>
                <a:cs typeface="Calibri"/>
                <a:sym typeface="Calibri"/>
              </a:rPr>
              <a:t>Mean daily noise level amplitudes at station (a) H0420, (b) H0460, and (c) H0480 compared to the daily water level of the Trisuli River measured at Betrawati during year 2003. Each square represents 1 d, and its color indicates month of the year. The observed hysteresis progression is indicated by the black arrow curve.</a:t>
            </a:r>
            <a:endParaRPr/>
          </a:p>
        </p:txBody>
      </p:sp>
      <p:sp>
        <p:nvSpPr>
          <p:cNvPr id="245" name="Google Shape;245;p20"/>
          <p:cNvSpPr txBox="1"/>
          <p:nvPr/>
        </p:nvSpPr>
        <p:spPr>
          <a:xfrm>
            <a:off x="3581400" y="396006"/>
            <a:ext cx="5237560"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For equivalent water level the amplitude of noise recorded at the beginning of the monsoon (June to July) is larger than the one recorded at the end of the rain season (September to October).</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part of the available bed load at the beginning of the rainfall season have been used or removed at the end of the monsoon, which leads to a decrease in the river- generated seismic noise, since only the largest boulders remain available to produce noise</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From July to August, despite a constant increase in water level (from 3.25 to 5 m), the amplitude of the noise remains almost constant (&lt;2 dB). </a:t>
            </a:r>
            <a:endParaRPr/>
          </a:p>
        </p:txBody>
      </p:sp>
      <p:sp>
        <p:nvSpPr>
          <p:cNvPr id="246" name="Google Shape;246;p20"/>
          <p:cNvSpPr txBox="1"/>
          <p:nvPr/>
        </p:nvSpPr>
        <p:spPr>
          <a:xfrm>
            <a:off x="2667000" y="21379"/>
            <a:ext cx="4682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Characteristic of bedload transport signature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rgbClr val="00B050"/>
              </a:buClr>
              <a:buSzPts val="2400"/>
              <a:buFont typeface="Calibri"/>
              <a:buAutoNum type="alphaLcParenR"/>
            </a:pPr>
            <a:r>
              <a:rPr lang="en-US" sz="2400" b="1">
                <a:solidFill>
                  <a:srgbClr val="00B050"/>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rgbClr val="8CB3E3"/>
              </a:buClr>
              <a:buSzPts val="2400"/>
              <a:buFont typeface="Calibri"/>
              <a:buAutoNum type="alphaLcParenR"/>
            </a:pPr>
            <a:r>
              <a:rPr lang="en-US" sz="2400" b="1">
                <a:solidFill>
                  <a:srgbClr val="8CB3E3"/>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rgbClr val="974806"/>
              </a:buClr>
              <a:buSzPts val="2400"/>
              <a:buFont typeface="Calibri"/>
              <a:buAutoNum type="alphaLcParenR"/>
            </a:pPr>
            <a:r>
              <a:rPr lang="en-US" sz="2400" b="1">
                <a:solidFill>
                  <a:srgbClr val="974806"/>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252" name="Google Shape;252;p21"/>
          <p:cNvSpPr txBox="1"/>
          <p:nvPr/>
        </p:nvSpPr>
        <p:spPr>
          <a:xfrm>
            <a:off x="2196704" y="3429001"/>
            <a:ext cx="5406628" cy="26776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2400"/>
              <a:buFont typeface="Noto Sans Symbols"/>
              <a:buChar char="▪"/>
            </a:pPr>
            <a:r>
              <a:rPr lang="en-US" sz="2400" strike="sngStrike">
                <a:solidFill>
                  <a:srgbClr val="FF0000"/>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rgbClr val="8CB3E3"/>
              </a:buClr>
              <a:buSzPts val="2400"/>
              <a:buFont typeface="Noto Sans Symbols"/>
              <a:buChar char="▪"/>
            </a:pPr>
            <a:r>
              <a:rPr lang="en-US" sz="2400">
                <a:solidFill>
                  <a:srgbClr val="8CB3E3"/>
                </a:solidFill>
                <a:latin typeface="Calibri"/>
                <a:ea typeface="Calibri"/>
                <a:cs typeface="Calibri"/>
                <a:sym typeface="Calibri"/>
              </a:rPr>
              <a:t>Glacial melt (seasonal fluctuation)</a:t>
            </a:r>
            <a:r>
              <a:rPr lang="en-US" sz="2400">
                <a:solidFill>
                  <a:schemeClr val="dk1"/>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Water le</a:t>
            </a:r>
            <a:r>
              <a:rPr lang="en-US" sz="2400">
                <a:solidFill>
                  <a:srgbClr val="8CB3E3"/>
                </a:solidFill>
                <a:latin typeface="Calibri"/>
                <a:ea typeface="Calibri"/>
                <a:cs typeface="Calibri"/>
                <a:sym typeface="Calibri"/>
              </a:rPr>
              <a:t>vel of river </a:t>
            </a:r>
            <a:endParaRPr/>
          </a:p>
          <a:p>
            <a:pPr marL="342900" marR="0" lvl="0" indent="-342900" algn="l" rtl="0">
              <a:lnSpc>
                <a:spcPct val="100000"/>
              </a:lnSpc>
              <a:spcBef>
                <a:spcPts val="0"/>
              </a:spcBef>
              <a:spcAft>
                <a:spcPts val="0"/>
              </a:spcAft>
              <a:buClr>
                <a:srgbClr val="974806"/>
              </a:buClr>
              <a:buSzPts val="2400"/>
              <a:buFont typeface="Noto Sans Symbols"/>
              <a:buChar char="▪"/>
            </a:pPr>
            <a:r>
              <a:rPr lang="en-US" sz="2400">
                <a:solidFill>
                  <a:srgbClr val="974806"/>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 ??</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p:nvPr/>
        </p:nvSpPr>
        <p:spPr>
          <a:xfrm>
            <a:off x="6096000" y="2133600"/>
            <a:ext cx="2667000"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Ueno et al. [2001] show a remarkably periodic diurnal cycle during the summer monsoon. The total amount of precipitation from </a:t>
            </a:r>
            <a:r>
              <a:rPr lang="en-US" sz="1800" b="1">
                <a:solidFill>
                  <a:schemeClr val="dk1"/>
                </a:solidFill>
                <a:latin typeface="Calibri"/>
                <a:ea typeface="Calibri"/>
                <a:cs typeface="Calibri"/>
                <a:sym typeface="Calibri"/>
              </a:rPr>
              <a:t>04 pm to 06 am corresponds to 88% of the daily total amount.</a:t>
            </a:r>
            <a:endParaRPr/>
          </a:p>
        </p:txBody>
      </p:sp>
      <p:pic>
        <p:nvPicPr>
          <p:cNvPr id="258" name="Google Shape;258;p22" descr="image"/>
          <p:cNvPicPr preferRelativeResize="0"/>
          <p:nvPr/>
        </p:nvPicPr>
        <p:blipFill rotWithShape="1">
          <a:blip r:embed="rId3">
            <a:alphaModFix/>
          </a:blip>
          <a:srcRect/>
          <a:stretch/>
        </p:blipFill>
        <p:spPr>
          <a:xfrm>
            <a:off x="457200" y="1676400"/>
            <a:ext cx="5181600" cy="2438400"/>
          </a:xfrm>
          <a:prstGeom prst="rect">
            <a:avLst/>
          </a:prstGeom>
          <a:noFill/>
          <a:ln>
            <a:noFill/>
          </a:ln>
        </p:spPr>
      </p:pic>
      <p:sp>
        <p:nvSpPr>
          <p:cNvPr id="259" name="Google Shape;259;p22"/>
          <p:cNvSpPr txBox="1"/>
          <p:nvPr/>
        </p:nvSpPr>
        <p:spPr>
          <a:xfrm>
            <a:off x="1828800" y="609600"/>
            <a:ext cx="5181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Explanation for High seismicity at night</a:t>
            </a:r>
            <a:endParaRPr/>
          </a:p>
        </p:txBody>
      </p:sp>
      <p:sp>
        <p:nvSpPr>
          <p:cNvPr id="260" name="Google Shape;260;p22"/>
          <p:cNvSpPr txBox="1"/>
          <p:nvPr/>
        </p:nvSpPr>
        <p:spPr>
          <a:xfrm>
            <a:off x="677663" y="4648200"/>
            <a:ext cx="4956175" cy="132343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 Daily variation of discharge measurements seem to be well correlated with our observations of noise levels at seismic stations close to the Trisuli River.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p:nvPr/>
        </p:nvSpPr>
        <p:spPr>
          <a:xfrm>
            <a:off x="516732" y="320458"/>
            <a:ext cx="771286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What do you think could be the possible explanation for this type of seismicity? </a:t>
            </a:r>
            <a:endParaRPr/>
          </a:p>
          <a:p>
            <a:pPr marL="514350" marR="0" lvl="0" indent="-514350" algn="l" rtl="0">
              <a:spcBef>
                <a:spcPts val="0"/>
              </a:spcBef>
              <a:spcAft>
                <a:spcPts val="0"/>
              </a:spcAft>
              <a:buClr>
                <a:srgbClr val="00B050"/>
              </a:buClr>
              <a:buSzPts val="2400"/>
              <a:buFont typeface="Calibri"/>
              <a:buAutoNum type="alphaLcParenR"/>
            </a:pPr>
            <a:r>
              <a:rPr lang="en-US" sz="2400" b="1">
                <a:solidFill>
                  <a:srgbClr val="00B050"/>
                </a:solidFill>
                <a:latin typeface="Calibri"/>
                <a:ea typeface="Calibri"/>
                <a:cs typeface="Calibri"/>
                <a:sym typeface="Calibri"/>
              </a:rPr>
              <a:t>More amp during July at seismometer near river?</a:t>
            </a:r>
            <a:endParaRPr/>
          </a:p>
          <a:p>
            <a:pPr marL="514350" marR="0" lvl="0" indent="-514350" algn="l" rtl="0">
              <a:spcBef>
                <a:spcPts val="0"/>
              </a:spcBef>
              <a:spcAft>
                <a:spcPts val="0"/>
              </a:spcAft>
              <a:buClr>
                <a:srgbClr val="8CB3E3"/>
              </a:buClr>
              <a:buSzPts val="2400"/>
              <a:buFont typeface="Calibri"/>
              <a:buAutoNum type="alphaLcParenR"/>
            </a:pPr>
            <a:r>
              <a:rPr lang="en-US" sz="2400" b="1">
                <a:solidFill>
                  <a:srgbClr val="8CB3E3"/>
                </a:solidFill>
                <a:latin typeface="Calibri"/>
                <a:ea typeface="Calibri"/>
                <a:cs typeface="Calibri"/>
                <a:sym typeface="Calibri"/>
              </a:rPr>
              <a:t>Monsoon started from mid June but seismicity increase from may , why?</a:t>
            </a:r>
            <a:endParaRPr/>
          </a:p>
          <a:p>
            <a:pPr marL="457200" marR="0" lvl="0" indent="-457200" algn="l" rtl="0">
              <a:spcBef>
                <a:spcPts val="0"/>
              </a:spcBef>
              <a:spcAft>
                <a:spcPts val="0"/>
              </a:spcAft>
              <a:buClr>
                <a:srgbClr val="974806"/>
              </a:buClr>
              <a:buSzPts val="2400"/>
              <a:buFont typeface="Calibri"/>
              <a:buAutoNum type="alphaLcParenR"/>
            </a:pPr>
            <a:r>
              <a:rPr lang="en-US" sz="2400" b="1">
                <a:solidFill>
                  <a:srgbClr val="974806"/>
                </a:solidFill>
                <a:latin typeface="Calibri"/>
                <a:ea typeface="Calibri"/>
                <a:cs typeface="Calibri"/>
                <a:sym typeface="Calibri"/>
              </a:rPr>
              <a:t>High PSD at seismic stations along Trisuli river?</a:t>
            </a:r>
            <a:endParaRPr/>
          </a:p>
          <a:p>
            <a:pPr marL="457200" marR="0" lvl="0" indent="-457200" algn="l" rtl="0">
              <a:spcBef>
                <a:spcPts val="0"/>
              </a:spcBef>
              <a:spcAft>
                <a:spcPts val="0"/>
              </a:spcAft>
              <a:buClr>
                <a:schemeClr val="dk1"/>
              </a:buClr>
              <a:buSzPts val="2400"/>
              <a:buFont typeface="Calibri"/>
              <a:buAutoNum type="alphaLcParenR"/>
            </a:pPr>
            <a:r>
              <a:rPr lang="en-US" sz="2400" b="1">
                <a:solidFill>
                  <a:schemeClr val="dk1"/>
                </a:solidFill>
                <a:latin typeface="Calibri"/>
                <a:ea typeface="Calibri"/>
                <a:cs typeface="Calibri"/>
                <a:sym typeface="Calibri"/>
              </a:rPr>
              <a:t>High seismicity during night than day?</a:t>
            </a:r>
            <a:endParaRPr/>
          </a:p>
          <a:p>
            <a:pPr marL="457200" marR="0" lvl="0" indent="-304800" algn="l" rtl="0">
              <a:spcBef>
                <a:spcPts val="0"/>
              </a:spcBef>
              <a:spcAft>
                <a:spcPts val="0"/>
              </a:spcAft>
              <a:buClr>
                <a:schemeClr val="dk1"/>
              </a:buClr>
              <a:buSzPts val="2400"/>
              <a:buFont typeface="Calibri"/>
              <a:buNone/>
            </a:pPr>
            <a:endParaRPr sz="2400" b="1">
              <a:solidFill>
                <a:schemeClr val="dk1"/>
              </a:solidFill>
              <a:latin typeface="Calibri"/>
              <a:ea typeface="Calibri"/>
              <a:cs typeface="Calibri"/>
              <a:sym typeface="Calibri"/>
            </a:endParaRPr>
          </a:p>
        </p:txBody>
      </p:sp>
      <p:sp>
        <p:nvSpPr>
          <p:cNvPr id="266" name="Google Shape;266;p23"/>
          <p:cNvSpPr txBox="1"/>
          <p:nvPr/>
        </p:nvSpPr>
        <p:spPr>
          <a:xfrm>
            <a:off x="762000" y="3429000"/>
            <a:ext cx="6531934" cy="3046988"/>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0000"/>
              </a:buClr>
              <a:buSzPts val="2400"/>
              <a:buFont typeface="Noto Sans Symbols"/>
              <a:buChar char="▪"/>
            </a:pPr>
            <a:r>
              <a:rPr lang="en-US" sz="2400" strike="sngStrike">
                <a:solidFill>
                  <a:srgbClr val="FF0000"/>
                </a:solidFill>
                <a:latin typeface="Calibri"/>
                <a:ea typeface="Calibri"/>
                <a:cs typeface="Calibri"/>
                <a:sym typeface="Calibri"/>
              </a:rPr>
              <a:t>Anthropogenic source  </a:t>
            </a:r>
            <a:endParaRPr/>
          </a:p>
          <a:p>
            <a:pPr marL="342900" marR="0" lvl="0" indent="-342900" algn="l" rtl="0">
              <a:lnSpc>
                <a:spcPct val="100000"/>
              </a:lnSpc>
              <a:spcBef>
                <a:spcPts val="0"/>
              </a:spcBef>
              <a:spcAft>
                <a:spcPts val="0"/>
              </a:spcAft>
              <a:buClr>
                <a:srgbClr val="8CB3E3"/>
              </a:buClr>
              <a:buSzPts val="2400"/>
              <a:buFont typeface="Noto Sans Symbols"/>
              <a:buChar char="▪"/>
            </a:pPr>
            <a:r>
              <a:rPr lang="en-US" sz="2400">
                <a:solidFill>
                  <a:srgbClr val="8CB3E3"/>
                </a:solidFill>
                <a:latin typeface="Calibri"/>
                <a:ea typeface="Calibri"/>
                <a:cs typeface="Calibri"/>
                <a:sym typeface="Calibri"/>
              </a:rPr>
              <a:t>Glacial melt (seasonal fluctuation)</a:t>
            </a:r>
            <a:r>
              <a:rPr lang="en-US" sz="2400">
                <a:solidFill>
                  <a:schemeClr val="dk1"/>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Precipitation </a:t>
            </a:r>
            <a:endParaRPr/>
          </a:p>
          <a:p>
            <a:pPr marL="342900" marR="0" lvl="0" indent="-342900" algn="l" rtl="0">
              <a:lnSpc>
                <a:spcPct val="100000"/>
              </a:lnSpc>
              <a:spcBef>
                <a:spcPts val="0"/>
              </a:spcBef>
              <a:spcAft>
                <a:spcPts val="0"/>
              </a:spcAft>
              <a:buClr>
                <a:srgbClr val="00B050"/>
              </a:buClr>
              <a:buSzPts val="2400"/>
              <a:buFont typeface="Noto Sans Symbols"/>
              <a:buChar char="▪"/>
            </a:pPr>
            <a:r>
              <a:rPr lang="en-US" sz="2400">
                <a:solidFill>
                  <a:srgbClr val="00B050"/>
                </a:solidFill>
                <a:latin typeface="Calibri"/>
                <a:ea typeface="Calibri"/>
                <a:cs typeface="Calibri"/>
                <a:sym typeface="Calibri"/>
              </a:rPr>
              <a:t>Water le</a:t>
            </a:r>
            <a:r>
              <a:rPr lang="en-US" sz="2400">
                <a:solidFill>
                  <a:srgbClr val="8CB3E3"/>
                </a:solidFill>
                <a:latin typeface="Calibri"/>
                <a:ea typeface="Calibri"/>
                <a:cs typeface="Calibri"/>
                <a:sym typeface="Calibri"/>
              </a:rPr>
              <a:t>vel of river </a:t>
            </a:r>
            <a:endParaRPr/>
          </a:p>
          <a:p>
            <a:pPr marL="342900" marR="0" lvl="0" indent="-342900" algn="l" rtl="0">
              <a:lnSpc>
                <a:spcPct val="100000"/>
              </a:lnSpc>
              <a:spcBef>
                <a:spcPts val="0"/>
              </a:spcBef>
              <a:spcAft>
                <a:spcPts val="0"/>
              </a:spcAft>
              <a:buClr>
                <a:srgbClr val="974806"/>
              </a:buClr>
              <a:buSzPts val="2400"/>
              <a:buFont typeface="Noto Sans Symbols"/>
              <a:buChar char="▪"/>
            </a:pPr>
            <a:r>
              <a:rPr lang="en-US" sz="2400">
                <a:solidFill>
                  <a:srgbClr val="974806"/>
                </a:solidFill>
                <a:latin typeface="Calibri"/>
                <a:ea typeface="Calibri"/>
                <a:cs typeface="Calibri"/>
                <a:sym typeface="Calibri"/>
              </a:rPr>
              <a:t>Bed-load transport  </a:t>
            </a:r>
            <a:endParaRPr/>
          </a:p>
          <a:p>
            <a:pPr marL="342900" marR="0" lvl="0" indent="-342900" algn="l" rtl="0">
              <a:lnSpc>
                <a:spcPct val="10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Any other idea – Regional characteristic (precipitation more at night).</a:t>
            </a:r>
            <a:endParaRPr/>
          </a:p>
          <a:p>
            <a:pPr marL="342900" marR="0" lvl="0" indent="-190500" algn="l" rtl="0">
              <a:lnSpc>
                <a:spcPct val="100000"/>
              </a:lnSpc>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52400" y="274638"/>
            <a:ext cx="8991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b="1" u="sng"/>
              <a:t>Control Flood Experiment- Grand Canyon</a:t>
            </a:r>
            <a:endParaRPr/>
          </a:p>
        </p:txBody>
      </p:sp>
      <p:sp>
        <p:nvSpPr>
          <p:cNvPr id="272" name="Google Shape;272;p24"/>
          <p:cNvSpPr txBox="1"/>
          <p:nvPr/>
        </p:nvSpPr>
        <p:spPr>
          <a:xfrm>
            <a:off x="32657" y="1828800"/>
            <a:ext cx="9111343" cy="1015663"/>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2000"/>
              <a:buFont typeface="Arial"/>
              <a:buChar char="•"/>
            </a:pPr>
            <a:r>
              <a:rPr lang="en-US" sz="2000" i="1">
                <a:solidFill>
                  <a:schemeClr val="dk1"/>
                </a:solidFill>
                <a:latin typeface="Calibri"/>
                <a:ea typeface="Calibri"/>
                <a:cs typeface="Calibri"/>
                <a:sym typeface="Calibri"/>
              </a:rPr>
              <a:t>Field site</a:t>
            </a:r>
            <a:r>
              <a:rPr lang="en-US" sz="2000">
                <a:solidFill>
                  <a:schemeClr val="dk1"/>
                </a:solidFill>
                <a:latin typeface="Calibri"/>
                <a:ea typeface="Calibri"/>
                <a:cs typeface="Calibri"/>
                <a:sym typeface="Calibri"/>
              </a:rPr>
              <a:t> -   Eastern grand canyon .</a:t>
            </a:r>
            <a:endParaRPr/>
          </a:p>
          <a:p>
            <a:pPr marL="285750" marR="0" lvl="0" indent="-285750" algn="ctr" rtl="0">
              <a:spcBef>
                <a:spcPts val="0"/>
              </a:spcBef>
              <a:spcAft>
                <a:spcPts val="0"/>
              </a:spcAft>
              <a:buClr>
                <a:schemeClr val="dk1"/>
              </a:buClr>
              <a:buSzPts val="2000"/>
              <a:buFont typeface="Arial"/>
              <a:buChar char="•"/>
            </a:pPr>
            <a:r>
              <a:rPr lang="en-US" sz="2000" i="1">
                <a:solidFill>
                  <a:schemeClr val="dk1"/>
                </a:solidFill>
                <a:latin typeface="Calibri"/>
                <a:ea typeface="Calibri"/>
                <a:cs typeface="Calibri"/>
                <a:sym typeface="Calibri"/>
              </a:rPr>
              <a:t>Locatio</a:t>
            </a:r>
            <a:r>
              <a:rPr lang="en-US" sz="2000">
                <a:solidFill>
                  <a:schemeClr val="dk1"/>
                </a:solidFill>
                <a:latin typeface="Calibri"/>
                <a:ea typeface="Calibri"/>
                <a:cs typeface="Calibri"/>
                <a:sym typeface="Calibri"/>
              </a:rPr>
              <a:t>n of seismometer  -  32 and 38m  from the channel edge during peak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                                                       discharge and  minimum discharge respectively.</a:t>
            </a:r>
            <a:endParaRPr/>
          </a:p>
        </p:txBody>
      </p:sp>
      <p:sp>
        <p:nvSpPr>
          <p:cNvPr id="273" name="Google Shape;273;p24"/>
          <p:cNvSpPr txBox="1"/>
          <p:nvPr/>
        </p:nvSpPr>
        <p:spPr>
          <a:xfrm>
            <a:off x="-32657" y="3048000"/>
            <a:ext cx="9144000" cy="1015663"/>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2000"/>
              <a:buFont typeface="Arial"/>
              <a:buChar char="•"/>
            </a:pPr>
            <a:r>
              <a:rPr lang="en-US" sz="2000" i="1">
                <a:solidFill>
                  <a:schemeClr val="dk1"/>
                </a:solidFill>
                <a:latin typeface="Calibri"/>
                <a:ea typeface="Calibri"/>
                <a:cs typeface="Calibri"/>
                <a:sym typeface="Calibri"/>
              </a:rPr>
              <a:t>Instruments </a:t>
            </a:r>
            <a:r>
              <a:rPr lang="en-US" sz="2000">
                <a:solidFill>
                  <a:schemeClr val="dk1"/>
                </a:solidFill>
                <a:latin typeface="Calibri"/>
                <a:ea typeface="Calibri"/>
                <a:cs typeface="Calibri"/>
                <a:sym typeface="Calibri"/>
              </a:rPr>
              <a:t>-   Three component ground velocity was measured by an L-22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                                seismometer with  a corner frequency of 2 Hz and flat response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                                to &gt;&gt;100 Hz.</a:t>
            </a:r>
            <a:endParaRPr/>
          </a:p>
        </p:txBody>
      </p:sp>
      <p:sp>
        <p:nvSpPr>
          <p:cNvPr id="274" name="Google Shape;274;p24"/>
          <p:cNvSpPr txBox="1"/>
          <p:nvPr/>
        </p:nvSpPr>
        <p:spPr>
          <a:xfrm>
            <a:off x="6932406" y="228600"/>
            <a:ext cx="21647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Schmandt et al. 2013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457200" y="274638"/>
            <a:ext cx="8229600" cy="3349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b="1" u="sng"/>
              <a:t>Spectral analysis</a:t>
            </a:r>
            <a:endParaRPr/>
          </a:p>
        </p:txBody>
      </p:sp>
      <p:pic>
        <p:nvPicPr>
          <p:cNvPr id="280" name="Google Shape;280;p25" descr="https://media.discordapp.net/attachments/832544329011691560/855461172085260339/IMG_20210618_202652.jpg?width=610&amp;height=455"/>
          <p:cNvPicPr preferRelativeResize="0"/>
          <p:nvPr/>
        </p:nvPicPr>
        <p:blipFill rotWithShape="1">
          <a:blip r:embed="rId3">
            <a:alphaModFix/>
          </a:blip>
          <a:srcRect r="28057" b="19121"/>
          <a:stretch/>
        </p:blipFill>
        <p:spPr>
          <a:xfrm>
            <a:off x="337459" y="1446103"/>
            <a:ext cx="4180115" cy="3505200"/>
          </a:xfrm>
          <a:prstGeom prst="rect">
            <a:avLst/>
          </a:prstGeom>
          <a:noFill/>
          <a:ln>
            <a:noFill/>
          </a:ln>
        </p:spPr>
      </p:pic>
      <p:pic>
        <p:nvPicPr>
          <p:cNvPr id="281" name="Google Shape;281;p25" descr="https://media.discordapp.net/attachments/832544329011691560/855461172085260339/IMG_20210618_202652.jpg?width=610&amp;height=455"/>
          <p:cNvPicPr preferRelativeResize="0"/>
          <p:nvPr/>
        </p:nvPicPr>
        <p:blipFill rotWithShape="1">
          <a:blip r:embed="rId3">
            <a:alphaModFix/>
          </a:blip>
          <a:srcRect l="27177" t="79868" r="2003" b="5891"/>
          <a:stretch/>
        </p:blipFill>
        <p:spPr>
          <a:xfrm>
            <a:off x="337459" y="5029199"/>
            <a:ext cx="4114799" cy="533399"/>
          </a:xfrm>
          <a:prstGeom prst="rect">
            <a:avLst/>
          </a:prstGeom>
          <a:noFill/>
          <a:ln>
            <a:noFill/>
          </a:ln>
        </p:spPr>
      </p:pic>
      <p:sp>
        <p:nvSpPr>
          <p:cNvPr id="282" name="Google Shape;282;p25"/>
          <p:cNvSpPr txBox="1"/>
          <p:nvPr/>
        </p:nvSpPr>
        <p:spPr>
          <a:xfrm>
            <a:off x="5105400" y="1600200"/>
            <a:ext cx="3451131"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lowest frequency band excited by the CFE is 0.5–2 Hz, with a maximum increase of 17 dB at 0.73 Hz.</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second local maximum of 14 dB increase occurs at 6.25 Hz.</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Frequencies from about 10–45 Hz show bursts of elevated power during near the end of the CFE’s rising limb.</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Two peaks in the residual seismic spectrum remain prominent throughout the duration of the CFE, while frequencies between about 15–45 Hz are strongly excited during the rising limb but not the descending limb.</a:t>
            </a:r>
            <a:endParaRPr/>
          </a:p>
        </p:txBody>
      </p:sp>
      <p:cxnSp>
        <p:nvCxnSpPr>
          <p:cNvPr id="283" name="Google Shape;283;p25"/>
          <p:cNvCxnSpPr/>
          <p:nvPr/>
        </p:nvCxnSpPr>
        <p:spPr>
          <a:xfrm rot="10800000">
            <a:off x="228600" y="1316780"/>
            <a:ext cx="381000" cy="304800"/>
          </a:xfrm>
          <a:prstGeom prst="straightConnector1">
            <a:avLst/>
          </a:prstGeom>
          <a:noFill/>
          <a:ln w="9525" cap="flat" cmpd="sng">
            <a:solidFill>
              <a:srgbClr val="4A7DBA"/>
            </a:solidFill>
            <a:prstDash val="solid"/>
            <a:round/>
            <a:headEnd type="none" w="sm" len="sm"/>
            <a:tailEnd type="stealth" w="med" len="med"/>
          </a:ln>
        </p:spPr>
      </p:cxnSp>
      <p:sp>
        <p:nvSpPr>
          <p:cNvPr id="284" name="Google Shape;284;p25"/>
          <p:cNvSpPr txBox="1"/>
          <p:nvPr/>
        </p:nvSpPr>
        <p:spPr>
          <a:xfrm>
            <a:off x="0" y="947448"/>
            <a:ext cx="6896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0.5hz</a:t>
            </a:r>
            <a:endParaRPr/>
          </a:p>
        </p:txBody>
      </p:sp>
      <p:cxnSp>
        <p:nvCxnSpPr>
          <p:cNvPr id="285" name="Google Shape;285;p25"/>
          <p:cNvCxnSpPr/>
          <p:nvPr/>
        </p:nvCxnSpPr>
        <p:spPr>
          <a:xfrm rot="10800000">
            <a:off x="1143000" y="1316780"/>
            <a:ext cx="0" cy="304800"/>
          </a:xfrm>
          <a:prstGeom prst="straightConnector1">
            <a:avLst/>
          </a:prstGeom>
          <a:noFill/>
          <a:ln w="9525" cap="flat" cmpd="sng">
            <a:solidFill>
              <a:srgbClr val="4A7DBA"/>
            </a:solidFill>
            <a:prstDash val="solid"/>
            <a:round/>
            <a:headEnd type="none" w="sm" len="sm"/>
            <a:tailEnd type="stealth" w="med" len="med"/>
          </a:ln>
        </p:spPr>
      </p:cxnSp>
      <p:sp>
        <p:nvSpPr>
          <p:cNvPr id="286" name="Google Shape;286;p25"/>
          <p:cNvSpPr txBox="1"/>
          <p:nvPr/>
        </p:nvSpPr>
        <p:spPr>
          <a:xfrm>
            <a:off x="979714" y="1000962"/>
            <a:ext cx="5148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2hz</a:t>
            </a:r>
            <a:endParaRPr/>
          </a:p>
        </p:txBody>
      </p:sp>
      <p:cxnSp>
        <p:nvCxnSpPr>
          <p:cNvPr id="287" name="Google Shape;287;p25"/>
          <p:cNvCxnSpPr/>
          <p:nvPr/>
        </p:nvCxnSpPr>
        <p:spPr>
          <a:xfrm rot="10800000">
            <a:off x="2057400" y="1316780"/>
            <a:ext cx="0" cy="304800"/>
          </a:xfrm>
          <a:prstGeom prst="straightConnector1">
            <a:avLst/>
          </a:prstGeom>
          <a:noFill/>
          <a:ln w="9525" cap="flat" cmpd="sng">
            <a:solidFill>
              <a:srgbClr val="4A7DBA"/>
            </a:solidFill>
            <a:prstDash val="solid"/>
            <a:round/>
            <a:headEnd type="none" w="sm" len="sm"/>
            <a:tailEnd type="stealth" w="med" len="med"/>
          </a:ln>
        </p:spPr>
      </p:cxnSp>
      <p:sp>
        <p:nvSpPr>
          <p:cNvPr id="288" name="Google Shape;288;p25"/>
          <p:cNvSpPr txBox="1"/>
          <p:nvPr/>
        </p:nvSpPr>
        <p:spPr>
          <a:xfrm>
            <a:off x="1795612" y="1000962"/>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15hz</a:t>
            </a:r>
            <a:endParaRPr/>
          </a:p>
        </p:txBody>
      </p:sp>
      <p:cxnSp>
        <p:nvCxnSpPr>
          <p:cNvPr id="289" name="Google Shape;289;p25"/>
          <p:cNvCxnSpPr/>
          <p:nvPr/>
        </p:nvCxnSpPr>
        <p:spPr>
          <a:xfrm rot="10800000" flipH="1">
            <a:off x="2590800" y="1316780"/>
            <a:ext cx="381000" cy="304800"/>
          </a:xfrm>
          <a:prstGeom prst="straightConnector1">
            <a:avLst/>
          </a:prstGeom>
          <a:noFill/>
          <a:ln w="9525" cap="flat" cmpd="sng">
            <a:solidFill>
              <a:srgbClr val="4A7DBA"/>
            </a:solidFill>
            <a:prstDash val="solid"/>
            <a:round/>
            <a:headEnd type="none" w="sm" len="sm"/>
            <a:tailEnd type="stealth" w="med" len="med"/>
          </a:ln>
        </p:spPr>
      </p:cxnSp>
      <p:sp>
        <p:nvSpPr>
          <p:cNvPr id="290" name="Google Shape;290;p25"/>
          <p:cNvSpPr txBox="1"/>
          <p:nvPr/>
        </p:nvSpPr>
        <p:spPr>
          <a:xfrm>
            <a:off x="2781300" y="1000962"/>
            <a:ext cx="631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45hz</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title"/>
          </p:nvPr>
        </p:nvSpPr>
        <p:spPr>
          <a:xfrm>
            <a:off x="0" y="0"/>
            <a:ext cx="9144000" cy="1066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Observed signature of fluvial seismic sources</a:t>
            </a:r>
            <a:endParaRPr/>
          </a:p>
        </p:txBody>
      </p:sp>
      <p:pic>
        <p:nvPicPr>
          <p:cNvPr id="296" name="Google Shape;296;p26" descr="https://media.discordapp.net/attachments/832544329011691560/855464378576797726/IMG_20210618_203954.jpg?width=565&amp;height=455"/>
          <p:cNvPicPr preferRelativeResize="0"/>
          <p:nvPr/>
        </p:nvPicPr>
        <p:blipFill rotWithShape="1">
          <a:blip r:embed="rId3">
            <a:alphaModFix/>
          </a:blip>
          <a:srcRect t="45946"/>
          <a:stretch/>
        </p:blipFill>
        <p:spPr>
          <a:xfrm>
            <a:off x="1209650" y="1143000"/>
            <a:ext cx="6942413" cy="3156857"/>
          </a:xfrm>
          <a:prstGeom prst="rect">
            <a:avLst/>
          </a:prstGeom>
          <a:noFill/>
          <a:ln>
            <a:noFill/>
          </a:ln>
        </p:spPr>
      </p:pic>
      <p:sp>
        <p:nvSpPr>
          <p:cNvPr id="297" name="Google Shape;297;p26"/>
          <p:cNvSpPr txBox="1"/>
          <p:nvPr/>
        </p:nvSpPr>
        <p:spPr>
          <a:xfrm>
            <a:off x="0" y="4419600"/>
            <a:ext cx="914400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consider the 15–45 Hz power variations to be dominantly driven by </a:t>
            </a:r>
            <a:r>
              <a:rPr lang="en-US" sz="1800" b="1" u="sng">
                <a:solidFill>
                  <a:schemeClr val="dk1"/>
                </a:solidFill>
                <a:latin typeface="Calibri"/>
                <a:ea typeface="Calibri"/>
                <a:cs typeface="Calibri"/>
                <a:sym typeface="Calibri"/>
              </a:rPr>
              <a:t>bed-load transports</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attribution is suggested by strong </a:t>
            </a:r>
            <a:r>
              <a:rPr lang="en-US" sz="1800" b="1" u="sng">
                <a:solidFill>
                  <a:schemeClr val="dk1"/>
                </a:solidFill>
                <a:latin typeface="Calibri"/>
                <a:ea typeface="Calibri"/>
                <a:cs typeface="Calibri"/>
                <a:sym typeface="Calibri"/>
              </a:rPr>
              <a:t>clockwise hysteresis</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also see in rising limb three episodes with 4–5dB power increases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we predict in this model the episodes with 4–5 dB power increases would correspond to   </a:t>
            </a:r>
            <a:r>
              <a:rPr lang="en-US" sz="1800" u="sng">
                <a:solidFill>
                  <a:schemeClr val="dk1"/>
                </a:solidFill>
                <a:latin typeface="Calibri"/>
                <a:ea typeface="Calibri"/>
                <a:cs typeface="Calibri"/>
                <a:sym typeface="Calibri"/>
              </a:rPr>
              <a:t>transient increases in bed-load flux by a factor of 2.5–3.2</a:t>
            </a:r>
            <a:r>
              <a:rPr lang="en-US" sz="1800">
                <a:solidFill>
                  <a:schemeClr val="dk1"/>
                </a:solidFill>
                <a:latin typeface="Calibri"/>
                <a:ea typeface="Calibri"/>
                <a:cs typeface="Calibri"/>
                <a:sym typeface="Calibri"/>
              </a:rPr>
              <a:t>, and the 9 dB drop in power at the end of the rising limb would correspond to an abrupt eightfold decrease in bed-load flux.</a:t>
            </a:r>
            <a:endParaRPr/>
          </a:p>
        </p:txBody>
      </p:sp>
      <p:sp>
        <p:nvSpPr>
          <p:cNvPr id="298" name="Google Shape;298;p26"/>
          <p:cNvSpPr txBox="1"/>
          <p:nvPr/>
        </p:nvSpPr>
        <p:spPr>
          <a:xfrm>
            <a:off x="321211" y="1338943"/>
            <a:ext cx="3593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438604" y="59418"/>
            <a:ext cx="8476796" cy="85498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a:t>Seismic signal of bedload transport</a:t>
            </a:r>
            <a:endParaRPr/>
          </a:p>
        </p:txBody>
      </p:sp>
      <p:sp>
        <p:nvSpPr>
          <p:cNvPr id="304" name="Google Shape;304;p27" descr="blob:https://web.whatsapp.com/77893cac-3425-46b2-8383-f6c1cc508b84"/>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7" descr="blob:https://web.whatsapp.com/77893cac-3425-46b2-8383-f6c1cc508b84"/>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6" name="Google Shape;306;p27"/>
          <p:cNvPicPr preferRelativeResize="0"/>
          <p:nvPr/>
        </p:nvPicPr>
        <p:blipFill rotWithShape="1">
          <a:blip r:embed="rId3">
            <a:alphaModFix/>
          </a:blip>
          <a:srcRect/>
          <a:stretch/>
        </p:blipFill>
        <p:spPr>
          <a:xfrm>
            <a:off x="914400" y="907645"/>
            <a:ext cx="6656088" cy="3629074"/>
          </a:xfrm>
          <a:prstGeom prst="rect">
            <a:avLst/>
          </a:prstGeom>
          <a:noFill/>
          <a:ln>
            <a:noFill/>
          </a:ln>
        </p:spPr>
      </p:pic>
      <p:sp>
        <p:nvSpPr>
          <p:cNvPr id="307" name="Google Shape;307;p27"/>
          <p:cNvSpPr txBox="1"/>
          <p:nvPr/>
        </p:nvSpPr>
        <p:spPr>
          <a:xfrm>
            <a:off x="3733800" y="4536719"/>
            <a:ext cx="21188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Frequency( hz)</a:t>
            </a:r>
            <a:endParaRPr/>
          </a:p>
        </p:txBody>
      </p:sp>
      <p:sp>
        <p:nvSpPr>
          <p:cNvPr id="308" name="Google Shape;308;p27"/>
          <p:cNvSpPr txBox="1"/>
          <p:nvPr/>
        </p:nvSpPr>
        <p:spPr>
          <a:xfrm>
            <a:off x="0" y="5334000"/>
            <a:ext cx="9067800" cy="10156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consider 15-45 hz power variation dominated by bedload transport . </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that range the power of seismic signal during rising limb is clearly distinguish with plateau.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8"/>
          <p:cNvSpPr txBox="1">
            <a:spLocks noGrp="1"/>
          </p:cNvSpPr>
          <p:nvPr>
            <p:ph type="title"/>
          </p:nvPr>
        </p:nvSpPr>
        <p:spPr>
          <a:xfrm>
            <a:off x="723900" y="152400"/>
            <a:ext cx="73914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Seismicity Due To Fluid Traction</a:t>
            </a:r>
            <a:endParaRPr/>
          </a:p>
        </p:txBody>
      </p:sp>
      <p:pic>
        <p:nvPicPr>
          <p:cNvPr id="314" name="Google Shape;314;p28" descr="https://media.discordapp.net/attachments/832544329011691560/855464378576797726/IMG_20210618_203954.jpg?width=565&amp;height=455"/>
          <p:cNvPicPr preferRelativeResize="0">
            <a:picLocks noGrp="1"/>
          </p:cNvPicPr>
          <p:nvPr>
            <p:ph type="body" idx="1"/>
          </p:nvPr>
        </p:nvPicPr>
        <p:blipFill rotWithShape="1">
          <a:blip r:embed="rId3">
            <a:alphaModFix/>
          </a:blip>
          <a:srcRect l="6510" t="-708" r="46966" b="53988"/>
          <a:stretch/>
        </p:blipFill>
        <p:spPr>
          <a:xfrm>
            <a:off x="703670" y="1143000"/>
            <a:ext cx="3668988" cy="2967094"/>
          </a:xfrm>
          <a:prstGeom prst="rect">
            <a:avLst/>
          </a:prstGeom>
          <a:noFill/>
          <a:ln>
            <a:noFill/>
          </a:ln>
        </p:spPr>
      </p:pic>
      <p:pic>
        <p:nvPicPr>
          <p:cNvPr id="315" name="Google Shape;315;p28" descr="https://media.discordapp.net/attachments/832544329011691560/855464378576797726/IMG_20210618_203954.jpg?width=565&amp;height=455"/>
          <p:cNvPicPr preferRelativeResize="0"/>
          <p:nvPr/>
        </p:nvPicPr>
        <p:blipFill rotWithShape="1">
          <a:blip r:embed="rId3">
            <a:alphaModFix/>
          </a:blip>
          <a:srcRect l="53235" t="45005"/>
          <a:stretch/>
        </p:blipFill>
        <p:spPr>
          <a:xfrm>
            <a:off x="4572000" y="1219200"/>
            <a:ext cx="3261925" cy="3089233"/>
          </a:xfrm>
          <a:prstGeom prst="rect">
            <a:avLst/>
          </a:prstGeom>
          <a:noFill/>
          <a:ln>
            <a:noFill/>
          </a:ln>
        </p:spPr>
      </p:pic>
      <p:sp>
        <p:nvSpPr>
          <p:cNvPr id="316" name="Google Shape;316;p28"/>
          <p:cNvSpPr txBox="1"/>
          <p:nvPr/>
        </p:nvSpPr>
        <p:spPr>
          <a:xfrm>
            <a:off x="381000" y="2122713"/>
            <a:ext cx="6858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Vertical ground velocity power</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(dB)</a:t>
            </a:r>
            <a:endParaRPr/>
          </a:p>
        </p:txBody>
      </p:sp>
      <p:sp>
        <p:nvSpPr>
          <p:cNvPr id="317" name="Google Shape;317;p28"/>
          <p:cNvSpPr txBox="1"/>
          <p:nvPr/>
        </p:nvSpPr>
        <p:spPr>
          <a:xfrm>
            <a:off x="1981200" y="4000656"/>
            <a:ext cx="1466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Discharge(m^3/s)</a:t>
            </a:r>
            <a:endParaRPr/>
          </a:p>
        </p:txBody>
      </p:sp>
      <p:sp>
        <p:nvSpPr>
          <p:cNvPr id="318" name="Google Shape;318;p28"/>
          <p:cNvSpPr txBox="1"/>
          <p:nvPr/>
        </p:nvSpPr>
        <p:spPr>
          <a:xfrm>
            <a:off x="1" y="4876800"/>
            <a:ext cx="9144000"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Smooth power variations with discharge and lack of hysteresis are consistent with a fluid flow source.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29" descr="https://media.discordapp.net/attachments/832544329011691560/855464378576797726/IMG_20210618_203954.jpg?width=565&amp;height=455"/>
          <p:cNvPicPr preferRelativeResize="0">
            <a:picLocks noGrp="1"/>
          </p:cNvPicPr>
          <p:nvPr>
            <p:ph type="body" idx="1"/>
          </p:nvPr>
        </p:nvPicPr>
        <p:blipFill rotWithShape="1">
          <a:blip r:embed="rId3">
            <a:alphaModFix/>
          </a:blip>
          <a:srcRect l="52410" t="-885" r="3276" b="55766"/>
          <a:stretch/>
        </p:blipFill>
        <p:spPr>
          <a:xfrm>
            <a:off x="584891" y="966547"/>
            <a:ext cx="3682309" cy="3019258"/>
          </a:xfrm>
          <a:prstGeom prst="rect">
            <a:avLst/>
          </a:prstGeom>
          <a:noFill/>
          <a:ln>
            <a:noFill/>
          </a:ln>
        </p:spPr>
      </p:pic>
      <p:pic>
        <p:nvPicPr>
          <p:cNvPr id="324" name="Google Shape;324;p29" descr="https://media.discordapp.net/attachments/832544329011691560/855464378576797726/IMG_20210618_203954.jpg?width=565&amp;height=455"/>
          <p:cNvPicPr preferRelativeResize="0"/>
          <p:nvPr/>
        </p:nvPicPr>
        <p:blipFill rotWithShape="1">
          <a:blip r:embed="rId3">
            <a:alphaModFix/>
          </a:blip>
          <a:srcRect l="53235" t="45005"/>
          <a:stretch/>
        </p:blipFill>
        <p:spPr>
          <a:xfrm>
            <a:off x="5029200" y="1108728"/>
            <a:ext cx="3200400" cy="3030965"/>
          </a:xfrm>
          <a:prstGeom prst="rect">
            <a:avLst/>
          </a:prstGeom>
          <a:noFill/>
          <a:ln>
            <a:noFill/>
          </a:ln>
        </p:spPr>
      </p:pic>
      <p:sp>
        <p:nvSpPr>
          <p:cNvPr id="325" name="Google Shape;325;p29"/>
          <p:cNvSpPr txBox="1"/>
          <p:nvPr/>
        </p:nvSpPr>
        <p:spPr>
          <a:xfrm>
            <a:off x="76200" y="4293582"/>
            <a:ext cx="9067800"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Seismic power in the 2–15 Hz band exhibits </a:t>
            </a:r>
            <a:r>
              <a:rPr lang="en-US" sz="2000" b="1" u="sng">
                <a:solidFill>
                  <a:schemeClr val="dk1"/>
                </a:solidFill>
                <a:latin typeface="Calibri"/>
                <a:ea typeface="Calibri"/>
                <a:cs typeface="Calibri"/>
                <a:sym typeface="Calibri"/>
              </a:rPr>
              <a:t>counter-clockwise hysteresis</a:t>
            </a:r>
            <a:r>
              <a:rPr lang="en-US" sz="2000" b="1">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If waves at the fluid-air interface are primarily responsible for power in this band, the difference at intermediate discharge levels could represent </a:t>
            </a:r>
            <a:r>
              <a:rPr lang="en-US" sz="2000" u="sng">
                <a:solidFill>
                  <a:schemeClr val="dk1"/>
                </a:solidFill>
                <a:latin typeface="Calibri"/>
                <a:ea typeface="Calibri"/>
                <a:cs typeface="Calibri"/>
                <a:sym typeface="Calibri"/>
              </a:rPr>
              <a:t>a modest change in the water wave pattern owing to bed-load movement during peak discharge.</a:t>
            </a:r>
            <a:endParaRPr/>
          </a:p>
        </p:txBody>
      </p:sp>
      <p:sp>
        <p:nvSpPr>
          <p:cNvPr id="326" name="Google Shape;326;p29"/>
          <p:cNvSpPr txBox="1"/>
          <p:nvPr/>
        </p:nvSpPr>
        <p:spPr>
          <a:xfrm>
            <a:off x="1480457" y="3985805"/>
            <a:ext cx="1466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Discharge(m^3/s)</a:t>
            </a:r>
            <a:endParaRPr/>
          </a:p>
        </p:txBody>
      </p:sp>
      <p:sp>
        <p:nvSpPr>
          <p:cNvPr id="327" name="Google Shape;327;p29"/>
          <p:cNvSpPr txBox="1"/>
          <p:nvPr/>
        </p:nvSpPr>
        <p:spPr>
          <a:xfrm>
            <a:off x="4038600" y="2006263"/>
            <a:ext cx="6858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Vertical ground velocity power</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(dB)</a:t>
            </a:r>
            <a:endParaRPr/>
          </a:p>
        </p:txBody>
      </p:sp>
      <p:sp>
        <p:nvSpPr>
          <p:cNvPr id="328" name="Google Shape;328;p29"/>
          <p:cNvSpPr txBox="1"/>
          <p:nvPr/>
        </p:nvSpPr>
        <p:spPr>
          <a:xfrm>
            <a:off x="772242" y="239486"/>
            <a:ext cx="72185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Calibri"/>
                <a:ea typeface="Calibri"/>
                <a:cs typeface="Calibri"/>
                <a:sym typeface="Calibri"/>
              </a:rPr>
              <a:t>Seismic Response Due to Air- Water Interaction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 Type of information we decode from “Noise” </a:t>
            </a:r>
            <a:endParaRPr/>
          </a:p>
        </p:txBody>
      </p:sp>
      <p:sp>
        <p:nvSpPr>
          <p:cNvPr id="104" name="Google Shape;104;p3"/>
          <p:cNvSpPr txBox="1">
            <a:spLocks noGrp="1"/>
          </p:cNvSpPr>
          <p:nvPr>
            <p:ph type="body" idx="1"/>
          </p:nvPr>
        </p:nvSpPr>
        <p:spPr>
          <a:xfrm>
            <a:off x="0" y="2590800"/>
            <a:ext cx="9067800" cy="2667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chemeClr val="dk1"/>
              </a:buClr>
              <a:buSzPts val="2000"/>
              <a:buFont typeface="Calibri"/>
              <a:buAutoNum type="arabicPeriod"/>
            </a:pPr>
            <a:r>
              <a:rPr lang="en-US" sz="2000"/>
              <a:t>To identify the specific sources of seismic signals (e.g., waterfalls, landslides, etc.). </a:t>
            </a:r>
            <a:endParaRPr/>
          </a:p>
          <a:p>
            <a:pPr marL="457200" lvl="0" indent="-457200" algn="l" rtl="0">
              <a:spcBef>
                <a:spcPts val="400"/>
              </a:spcBef>
              <a:spcAft>
                <a:spcPts val="0"/>
              </a:spcAft>
              <a:buClr>
                <a:schemeClr val="dk1"/>
              </a:buClr>
              <a:buSzPts val="2000"/>
              <a:buFont typeface="Calibri"/>
              <a:buAutoNum type="arabicPeriod"/>
            </a:pPr>
            <a:r>
              <a:rPr lang="en-US" sz="2000"/>
              <a:t>Characterizing the signals of water turbulence and sediment transport.</a:t>
            </a:r>
            <a:endParaRPr/>
          </a:p>
          <a:p>
            <a:pPr marL="457200" lvl="0" indent="-457200" algn="l" rtl="0">
              <a:spcBef>
                <a:spcPts val="400"/>
              </a:spcBef>
              <a:spcAft>
                <a:spcPts val="0"/>
              </a:spcAft>
              <a:buClr>
                <a:schemeClr val="dk1"/>
              </a:buClr>
              <a:buSzPts val="2000"/>
              <a:buFont typeface="Calibri"/>
              <a:buAutoNum type="arabicPeriod"/>
            </a:pPr>
            <a:r>
              <a:rPr lang="en-US" sz="2000"/>
              <a:t>Characterize seismic wave attenuation properties in river .</a:t>
            </a:r>
            <a:endParaRPr/>
          </a:p>
          <a:p>
            <a:pPr marL="457200" lvl="0" indent="-330200" algn="l" rtl="0">
              <a:spcBef>
                <a:spcPts val="400"/>
              </a:spcBef>
              <a:spcAft>
                <a:spcPts val="0"/>
              </a:spcAft>
              <a:buClr>
                <a:schemeClr val="dk1"/>
              </a:buClr>
              <a:buSzPts val="2000"/>
              <a:buFont typeface="Calibri"/>
              <a:buNone/>
            </a:pPr>
            <a:endParaRPr sz="2000"/>
          </a:p>
          <a:p>
            <a:pPr marL="0" lvl="0" indent="0" algn="l" rtl="0">
              <a:spcBef>
                <a:spcPts val="400"/>
              </a:spcBef>
              <a:spcAft>
                <a:spcPts val="0"/>
              </a:spcAft>
              <a:buClr>
                <a:schemeClr val="dk1"/>
              </a:buClr>
              <a:buSzPts val="2000"/>
              <a:buNone/>
            </a:pP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body" idx="1"/>
          </p:nvPr>
        </p:nvSpPr>
        <p:spPr>
          <a:xfrm>
            <a:off x="685800" y="228600"/>
            <a:ext cx="7637288" cy="76200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Char char="•"/>
            </a:pPr>
            <a:r>
              <a:rPr lang="en-US"/>
              <a:t>Case study – Debris Flow At Montecito, California</a:t>
            </a:r>
            <a:endParaRPr/>
          </a:p>
        </p:txBody>
      </p:sp>
      <p:pic>
        <p:nvPicPr>
          <p:cNvPr id="334" name="Google Shape;334;p30"/>
          <p:cNvPicPr preferRelativeResize="0"/>
          <p:nvPr/>
        </p:nvPicPr>
        <p:blipFill rotWithShape="1">
          <a:blip r:embed="rId3">
            <a:alphaModFix/>
          </a:blip>
          <a:srcRect l="28845" t="11257" r="28140" b="62981"/>
          <a:stretch/>
        </p:blipFill>
        <p:spPr>
          <a:xfrm>
            <a:off x="4097512" y="1219200"/>
            <a:ext cx="5024717" cy="4745562"/>
          </a:xfrm>
          <a:prstGeom prst="rect">
            <a:avLst/>
          </a:prstGeom>
          <a:noFill/>
          <a:ln>
            <a:noFill/>
          </a:ln>
        </p:spPr>
      </p:pic>
      <p:sp>
        <p:nvSpPr>
          <p:cNvPr id="335" name="Google Shape;335;p30"/>
          <p:cNvSpPr/>
          <p:nvPr/>
        </p:nvSpPr>
        <p:spPr>
          <a:xfrm>
            <a:off x="152400" y="1371600"/>
            <a:ext cx="3864430" cy="163121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Seismic station used in this analysis is located within ~250 m of Romero Creek and ~1.5 km of the zone of major damage near San Ysidro Creek.</a:t>
            </a:r>
            <a:endParaRPr/>
          </a:p>
        </p:txBody>
      </p:sp>
      <p:sp>
        <p:nvSpPr>
          <p:cNvPr id="336" name="Google Shape;336;p30"/>
          <p:cNvSpPr txBox="1"/>
          <p:nvPr/>
        </p:nvSpPr>
        <p:spPr>
          <a:xfrm>
            <a:off x="7010400" y="882134"/>
            <a:ext cx="14850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Lai et al. 2018</a:t>
            </a:r>
            <a:endParaRPr/>
          </a:p>
        </p:txBody>
      </p:sp>
      <p:sp>
        <p:nvSpPr>
          <p:cNvPr id="337" name="Google Shape;337;p30"/>
          <p:cNvSpPr txBox="1"/>
          <p:nvPr/>
        </p:nvSpPr>
        <p:spPr>
          <a:xfrm>
            <a:off x="228600" y="3505200"/>
            <a:ext cx="3581400" cy="1200329"/>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There was a large wildfire on the hills. The first heavy rainfall after the wildfire caused heavy debris flow  downwards.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457200" y="0"/>
            <a:ext cx="8001000" cy="4111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Seismic Signature of Debris Flow</a:t>
            </a:r>
            <a:endParaRPr/>
          </a:p>
        </p:txBody>
      </p:sp>
      <p:pic>
        <p:nvPicPr>
          <p:cNvPr id="343" name="Google Shape;343;p31"/>
          <p:cNvPicPr preferRelativeResize="0"/>
          <p:nvPr/>
        </p:nvPicPr>
        <p:blipFill rotWithShape="1">
          <a:blip r:embed="rId3">
            <a:alphaModFix/>
          </a:blip>
          <a:srcRect l="6023" t="13635" r="55611" b="45995"/>
          <a:stretch/>
        </p:blipFill>
        <p:spPr>
          <a:xfrm>
            <a:off x="4297385" y="522249"/>
            <a:ext cx="4846615" cy="5791200"/>
          </a:xfrm>
          <a:prstGeom prst="rect">
            <a:avLst/>
          </a:prstGeom>
          <a:noFill/>
          <a:ln>
            <a:noFill/>
          </a:ln>
        </p:spPr>
      </p:pic>
      <p:sp>
        <p:nvSpPr>
          <p:cNvPr id="344" name="Google Shape;344;p31"/>
          <p:cNvSpPr txBox="1"/>
          <p:nvPr/>
        </p:nvSpPr>
        <p:spPr>
          <a:xfrm>
            <a:off x="35312" y="1011044"/>
            <a:ext cx="4384288"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Ground motion amplitude exceeding 6 × 10e(-12) (m/s)2/Hz accurately discriminates between the Montecito debris flows and any other event.</a:t>
            </a:r>
            <a:endParaRPr/>
          </a:p>
        </p:txBody>
      </p:sp>
      <p:sp>
        <p:nvSpPr>
          <p:cNvPr id="345" name="Google Shape;345;p31"/>
          <p:cNvSpPr txBox="1"/>
          <p:nvPr/>
        </p:nvSpPr>
        <p:spPr>
          <a:xfrm>
            <a:off x="67968" y="2817684"/>
            <a:ext cx="422941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Ground motion velocities of 5-10hz  with amplitudes in excess of 10e(-5)m/s lasting more than 10 min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2"/>
          <p:cNvSpPr txBox="1">
            <a:spLocks noGrp="1"/>
          </p:cNvSpPr>
          <p:nvPr>
            <p:ph type="title"/>
          </p:nvPr>
        </p:nvSpPr>
        <p:spPr>
          <a:xfrm>
            <a:off x="990600" y="21265"/>
            <a:ext cx="7543800" cy="7159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Calibri"/>
              <a:buNone/>
            </a:pPr>
            <a:r>
              <a:rPr lang="en-US" sz="2800"/>
              <a:t>Establish Relation Between </a:t>
            </a:r>
            <a:br>
              <a:rPr lang="en-US" sz="2800"/>
            </a:br>
            <a:r>
              <a:rPr lang="en-US" sz="2800" b="1" u="sng"/>
              <a:t>HYDROLOGY AND SEISMOLOGY</a:t>
            </a:r>
            <a:endParaRPr/>
          </a:p>
        </p:txBody>
      </p:sp>
      <p:sp>
        <p:nvSpPr>
          <p:cNvPr id="351" name="Google Shape;351;p32"/>
          <p:cNvSpPr txBox="1">
            <a:spLocks noGrp="1"/>
          </p:cNvSpPr>
          <p:nvPr>
            <p:ph type="body" idx="1"/>
          </p:nvPr>
        </p:nvSpPr>
        <p:spPr>
          <a:xfrm>
            <a:off x="533400" y="990600"/>
            <a:ext cx="8461744" cy="990600"/>
          </a:xfrm>
          <a:prstGeom prst="rect">
            <a:avLst/>
          </a:prstGeom>
          <a:noFill/>
          <a:ln>
            <a:noFill/>
          </a:ln>
        </p:spPr>
        <p:txBody>
          <a:bodyPr spcFirstLastPara="1" wrap="square" lIns="91425" tIns="45700" rIns="91425" bIns="45700" anchor="t" anchorCtr="0">
            <a:normAutofit lnSpcReduction="10000"/>
          </a:bodyPr>
          <a:lstStyle/>
          <a:p>
            <a:pPr marL="0" lvl="0" indent="0" algn="ctr" rtl="0">
              <a:spcBef>
                <a:spcPts val="0"/>
              </a:spcBef>
              <a:spcAft>
                <a:spcPts val="0"/>
              </a:spcAft>
              <a:buClr>
                <a:schemeClr val="dk1"/>
              </a:buClr>
              <a:buSzPts val="3200"/>
              <a:buNone/>
            </a:pPr>
            <a:r>
              <a:rPr lang="en-US"/>
              <a:t>Case Study -    Braided River(‘‘torrent de St Pierre’’, French Alps) </a:t>
            </a:r>
            <a:endParaRPr/>
          </a:p>
        </p:txBody>
      </p:sp>
      <p:pic>
        <p:nvPicPr>
          <p:cNvPr id="352" name="Google Shape;352;p32"/>
          <p:cNvPicPr preferRelativeResize="0"/>
          <p:nvPr/>
        </p:nvPicPr>
        <p:blipFill rotWithShape="1">
          <a:blip r:embed="rId3">
            <a:alphaModFix/>
          </a:blip>
          <a:srcRect l="9779" t="5522" r="9173" b="62216"/>
          <a:stretch/>
        </p:blipFill>
        <p:spPr>
          <a:xfrm>
            <a:off x="0" y="1931581"/>
            <a:ext cx="9126384" cy="48431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2209800" y="17721"/>
            <a:ext cx="4572000" cy="381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Spectral Analysis </a:t>
            </a:r>
            <a:endParaRPr/>
          </a:p>
        </p:txBody>
      </p:sp>
      <p:pic>
        <p:nvPicPr>
          <p:cNvPr id="358" name="Google Shape;358;p33"/>
          <p:cNvPicPr preferRelativeResize="0">
            <a:picLocks noGrp="1"/>
          </p:cNvPicPr>
          <p:nvPr>
            <p:ph type="body" idx="1"/>
          </p:nvPr>
        </p:nvPicPr>
        <p:blipFill rotWithShape="1">
          <a:blip r:embed="rId3">
            <a:alphaModFix/>
          </a:blip>
          <a:srcRect l="7915" t="50759" r="51510" b="15074"/>
          <a:stretch/>
        </p:blipFill>
        <p:spPr>
          <a:xfrm>
            <a:off x="0" y="761999"/>
            <a:ext cx="5334000" cy="5987777"/>
          </a:xfrm>
          <a:prstGeom prst="rect">
            <a:avLst/>
          </a:prstGeom>
          <a:noFill/>
          <a:ln>
            <a:noFill/>
          </a:ln>
        </p:spPr>
      </p:pic>
      <p:sp>
        <p:nvSpPr>
          <p:cNvPr id="359" name="Google Shape;359;p33"/>
          <p:cNvSpPr txBox="1"/>
          <p:nvPr/>
        </p:nvSpPr>
        <p:spPr>
          <a:xfrm>
            <a:off x="5448300" y="1676400"/>
            <a:ext cx="3581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spectrograms at BOL01, BOL05 and BOL07 depict a 24 h fluctuation of the seismic energy in the frequency range 2–40 Hz.</a:t>
            </a:r>
            <a:endParaRPr/>
          </a:p>
        </p:txBody>
      </p:sp>
      <p:sp>
        <p:nvSpPr>
          <p:cNvPr id="360" name="Google Shape;360;p33"/>
          <p:cNvSpPr txBox="1"/>
          <p:nvPr/>
        </p:nvSpPr>
        <p:spPr>
          <a:xfrm>
            <a:off x="5358809" y="3600271"/>
            <a:ext cx="365760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Long period trends are interrupted by strong bursts of high-frequency seismic noise that are well revealed at BOL07.</a:t>
            </a:r>
            <a:endParaRPr/>
          </a:p>
        </p:txBody>
      </p:sp>
      <p:sp>
        <p:nvSpPr>
          <p:cNvPr id="361" name="Google Shape;361;p33"/>
          <p:cNvSpPr txBox="1"/>
          <p:nvPr/>
        </p:nvSpPr>
        <p:spPr>
          <a:xfrm>
            <a:off x="6591832" y="822988"/>
            <a:ext cx="10214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PHASE 1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txBox="1">
            <a:spLocks noGrp="1"/>
          </p:cNvSpPr>
          <p:nvPr>
            <p:ph type="title"/>
          </p:nvPr>
        </p:nvSpPr>
        <p:spPr>
          <a:xfrm>
            <a:off x="685800" y="26581"/>
            <a:ext cx="7620000" cy="57292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Seismicity Vs Temperature variation</a:t>
            </a:r>
            <a:endParaRPr/>
          </a:p>
        </p:txBody>
      </p:sp>
      <p:pic>
        <p:nvPicPr>
          <p:cNvPr id="368" name="Google Shape;368;p34"/>
          <p:cNvPicPr preferRelativeResize="0"/>
          <p:nvPr/>
        </p:nvPicPr>
        <p:blipFill rotWithShape="1">
          <a:blip r:embed="rId3">
            <a:alphaModFix/>
          </a:blip>
          <a:srcRect l="7906" t="8444" r="51430" b="42056"/>
          <a:stretch/>
        </p:blipFill>
        <p:spPr>
          <a:xfrm>
            <a:off x="76200" y="685800"/>
            <a:ext cx="5105400" cy="6056475"/>
          </a:xfrm>
          <a:prstGeom prst="rect">
            <a:avLst/>
          </a:prstGeom>
          <a:noFill/>
          <a:ln>
            <a:noFill/>
          </a:ln>
        </p:spPr>
      </p:pic>
      <p:sp>
        <p:nvSpPr>
          <p:cNvPr id="369" name="Google Shape;369;p34"/>
          <p:cNvSpPr txBox="1"/>
          <p:nvPr/>
        </p:nvSpPr>
        <p:spPr>
          <a:xfrm>
            <a:off x="5029200" y="847060"/>
            <a:ext cx="4114800"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observations suggest a strong link between the recorded seismic noise and the hydrology of the stream for which the water supply is mainly controlled by melting.</a:t>
            </a:r>
            <a:endParaRPr/>
          </a:p>
        </p:txBody>
      </p:sp>
      <p:sp>
        <p:nvSpPr>
          <p:cNvPr id="370" name="Google Shape;370;p34"/>
          <p:cNvSpPr txBox="1"/>
          <p:nvPr/>
        </p:nvSpPr>
        <p:spPr>
          <a:xfrm>
            <a:off x="5029200" y="2667000"/>
            <a:ext cx="41148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In grey shaded area</a:t>
            </a:r>
            <a:r>
              <a:rPr lang="en-US" sz="1800">
                <a:solidFill>
                  <a:schemeClr val="dk1"/>
                </a:solidFill>
                <a:latin typeface="Calibri"/>
                <a:ea typeface="Calibri"/>
                <a:cs typeface="Calibri"/>
                <a:sym typeface="Calibri"/>
              </a:rPr>
              <a:t>, we record larger amplitudes of seismic noise than if temperature was the only key parameter of the stream hydrology. </a:t>
            </a:r>
            <a:r>
              <a:rPr lang="en-US" sz="1800" b="1" u="sng">
                <a:solidFill>
                  <a:schemeClr val="dk1"/>
                </a:solidFill>
                <a:latin typeface="Calibri"/>
                <a:ea typeface="Calibri"/>
                <a:cs typeface="Calibri"/>
                <a:sym typeface="Calibri"/>
              </a:rPr>
              <a:t>These anomalies of seismic energy actually occur while bursts of seismic noise are well detected at BOL07</a:t>
            </a:r>
            <a:endParaRPr/>
          </a:p>
        </p:txBody>
      </p:sp>
      <p:sp>
        <p:nvSpPr>
          <p:cNvPr id="371" name="Google Shape;371;p34"/>
          <p:cNvSpPr txBox="1"/>
          <p:nvPr/>
        </p:nvSpPr>
        <p:spPr>
          <a:xfrm>
            <a:off x="5334000" y="4876800"/>
            <a:ext cx="381000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comparison with precipitation rates indicates that these particularly ‘‘noisy’’ days are generated by </a:t>
            </a:r>
            <a:r>
              <a:rPr lang="en-US" sz="1800" b="1" u="sng">
                <a:solidFill>
                  <a:schemeClr val="dk1"/>
                </a:solidFill>
                <a:latin typeface="Calibri"/>
                <a:ea typeface="Calibri"/>
                <a:cs typeface="Calibri"/>
                <a:sym typeface="Calibri"/>
              </a:rPr>
              <a:t>large rainfall events</a:t>
            </a:r>
            <a:r>
              <a:rPr lang="en-US" sz="1800" u="sng">
                <a:solidFill>
                  <a:schemeClr val="dk1"/>
                </a:solidFill>
                <a:latin typeface="Calibri"/>
                <a:ea typeface="Calibri"/>
                <a:cs typeface="Calibri"/>
                <a:sym typeface="Calibri"/>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5"/>
          <p:cNvSpPr txBox="1">
            <a:spLocks noGrp="1"/>
          </p:cNvSpPr>
          <p:nvPr>
            <p:ph type="title"/>
          </p:nvPr>
        </p:nvSpPr>
        <p:spPr>
          <a:xfrm>
            <a:off x="3276600" y="228600"/>
            <a:ext cx="2057400" cy="3349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PHASE 2</a:t>
            </a:r>
            <a:endParaRPr/>
          </a:p>
        </p:txBody>
      </p:sp>
      <p:pic>
        <p:nvPicPr>
          <p:cNvPr id="377" name="Google Shape;377;p35"/>
          <p:cNvPicPr preferRelativeResize="0">
            <a:picLocks noGrp="1"/>
          </p:cNvPicPr>
          <p:nvPr>
            <p:ph type="body" idx="1"/>
          </p:nvPr>
        </p:nvPicPr>
        <p:blipFill rotWithShape="1">
          <a:blip r:embed="rId3">
            <a:alphaModFix/>
          </a:blip>
          <a:srcRect l="56576" t="7165" r="9600" b="47965"/>
          <a:stretch/>
        </p:blipFill>
        <p:spPr>
          <a:xfrm>
            <a:off x="76200" y="990600"/>
            <a:ext cx="4495800" cy="5601408"/>
          </a:xfrm>
          <a:prstGeom prst="rect">
            <a:avLst/>
          </a:prstGeom>
          <a:noFill/>
          <a:ln>
            <a:noFill/>
          </a:ln>
        </p:spPr>
      </p:pic>
      <p:pic>
        <p:nvPicPr>
          <p:cNvPr id="378" name="Google Shape;378;p35"/>
          <p:cNvPicPr preferRelativeResize="0"/>
          <p:nvPr/>
        </p:nvPicPr>
        <p:blipFill rotWithShape="1">
          <a:blip r:embed="rId4">
            <a:alphaModFix/>
          </a:blip>
          <a:srcRect l="10575" t="21707" r="53260" b="62778"/>
          <a:stretch/>
        </p:blipFill>
        <p:spPr>
          <a:xfrm>
            <a:off x="4648200" y="838200"/>
            <a:ext cx="4378734" cy="2292740"/>
          </a:xfrm>
          <a:prstGeom prst="rect">
            <a:avLst/>
          </a:prstGeom>
          <a:noFill/>
          <a:ln>
            <a:noFill/>
          </a:ln>
        </p:spPr>
      </p:pic>
      <p:sp>
        <p:nvSpPr>
          <p:cNvPr id="379" name="Google Shape;379;p35"/>
          <p:cNvSpPr txBox="1"/>
          <p:nvPr/>
        </p:nvSpPr>
        <p:spPr>
          <a:xfrm>
            <a:off x="4800600" y="3505199"/>
            <a:ext cx="3886201"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Glacial melting only source of water on 245and 246 days.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On 247 and 248 heavy rainfall occur.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also see that high frequency energy attenuate with distance . May be because of unconsolidated sediment that compose the braided plain.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see energy between 60-90 hz frequency , this is because of rain falling on rock debris.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txBox="1">
            <a:spLocks noGrp="1"/>
          </p:cNvSpPr>
          <p:nvPr>
            <p:ph type="title"/>
          </p:nvPr>
        </p:nvSpPr>
        <p:spPr>
          <a:xfrm>
            <a:off x="0" y="228600"/>
            <a:ext cx="5264888" cy="990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b="1" u="sng"/>
              <a:t>Hydrologic – Seismic </a:t>
            </a:r>
            <a:r>
              <a:rPr lang="en-US" u="sng"/>
              <a:t>Relationship</a:t>
            </a:r>
            <a:endParaRPr/>
          </a:p>
        </p:txBody>
      </p:sp>
      <p:pic>
        <p:nvPicPr>
          <p:cNvPr id="385" name="Google Shape;385;p36"/>
          <p:cNvPicPr preferRelativeResize="0">
            <a:picLocks noGrp="1"/>
          </p:cNvPicPr>
          <p:nvPr>
            <p:ph type="body" idx="1"/>
          </p:nvPr>
        </p:nvPicPr>
        <p:blipFill rotWithShape="1">
          <a:blip r:embed="rId3">
            <a:alphaModFix/>
          </a:blip>
          <a:srcRect l="8035" t="6929" r="51564" b="70517"/>
          <a:stretch/>
        </p:blipFill>
        <p:spPr>
          <a:xfrm>
            <a:off x="0" y="1905000"/>
            <a:ext cx="5129985" cy="4334542"/>
          </a:xfrm>
          <a:prstGeom prst="rect">
            <a:avLst/>
          </a:prstGeom>
          <a:noFill/>
          <a:ln>
            <a:noFill/>
          </a:ln>
        </p:spPr>
      </p:pic>
      <p:pic>
        <p:nvPicPr>
          <p:cNvPr id="386" name="Google Shape;386;p36"/>
          <p:cNvPicPr preferRelativeResize="0"/>
          <p:nvPr/>
        </p:nvPicPr>
        <p:blipFill rotWithShape="1">
          <a:blip r:embed="rId3">
            <a:alphaModFix/>
          </a:blip>
          <a:srcRect l="55347" t="7625" r="11446" b="28417"/>
          <a:stretch/>
        </p:blipFill>
        <p:spPr>
          <a:xfrm>
            <a:off x="5114405" y="228600"/>
            <a:ext cx="4029595" cy="66081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7"/>
          <p:cNvSpPr txBox="1">
            <a:spLocks noGrp="1"/>
          </p:cNvSpPr>
          <p:nvPr>
            <p:ph type="title"/>
          </p:nvPr>
        </p:nvSpPr>
        <p:spPr>
          <a:xfrm>
            <a:off x="2743200" y="0"/>
            <a:ext cx="3505200" cy="4873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Observation </a:t>
            </a:r>
            <a:endParaRPr/>
          </a:p>
        </p:txBody>
      </p:sp>
      <p:sp>
        <p:nvSpPr>
          <p:cNvPr id="392" name="Google Shape;392;p37"/>
          <p:cNvSpPr txBox="1">
            <a:spLocks noGrp="1"/>
          </p:cNvSpPr>
          <p:nvPr>
            <p:ph type="body" idx="1"/>
          </p:nvPr>
        </p:nvSpPr>
        <p:spPr>
          <a:xfrm>
            <a:off x="76200" y="609600"/>
            <a:ext cx="9067800" cy="6248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US" sz="2000"/>
              <a:t>It appears that </a:t>
            </a:r>
            <a:r>
              <a:rPr lang="en-US" sz="2000" u="sng"/>
              <a:t>the 3–9 Hz frequency band </a:t>
            </a:r>
            <a:r>
              <a:rPr lang="en-US" sz="2000"/>
              <a:t>is best related to the water level . The three stations give a similar result, especially for seismic noise amplitude lower than -126 (at ECR01) and -128 dB (at both ECR03 and ECR04) where the slope of this linear regression is equivalent. </a:t>
            </a:r>
            <a:endParaRPr/>
          </a:p>
          <a:p>
            <a:pPr marL="342900" lvl="0" indent="-342900" algn="l" rtl="0">
              <a:spcBef>
                <a:spcPts val="400"/>
              </a:spcBef>
              <a:spcAft>
                <a:spcPts val="0"/>
              </a:spcAft>
              <a:buClr>
                <a:schemeClr val="dk1"/>
              </a:buClr>
              <a:buSzPts val="2000"/>
              <a:buChar char="•"/>
            </a:pPr>
            <a:r>
              <a:rPr lang="en-US" sz="2000"/>
              <a:t> Above the seismic noise values of -126 dB for ECR01 and -128 dB for ECR03 and ECR04, the statistical relationships between noise and water level exhibit a threshold. </a:t>
            </a:r>
            <a:endParaRPr/>
          </a:p>
          <a:p>
            <a:pPr marL="0" lvl="0" indent="0" algn="ctr" rtl="0">
              <a:spcBef>
                <a:spcPts val="800"/>
              </a:spcBef>
              <a:spcAft>
                <a:spcPts val="0"/>
              </a:spcAft>
              <a:buClr>
                <a:schemeClr val="dk1"/>
              </a:buClr>
              <a:buSzPts val="4000"/>
              <a:buNone/>
            </a:pPr>
            <a:r>
              <a:rPr lang="en-US" sz="4000" u="sng"/>
              <a:t>Explanation</a:t>
            </a:r>
            <a:endParaRPr/>
          </a:p>
          <a:p>
            <a:pPr marL="342900" lvl="0" indent="-342900" algn="l" rtl="0">
              <a:spcBef>
                <a:spcPts val="400"/>
              </a:spcBef>
              <a:spcAft>
                <a:spcPts val="0"/>
              </a:spcAft>
              <a:buClr>
                <a:schemeClr val="dk1"/>
              </a:buClr>
              <a:buSzPts val="2000"/>
              <a:buChar char="•"/>
            </a:pPr>
            <a:r>
              <a:rPr lang="en-US" sz="2000"/>
              <a:t>This feature may be related to the classical concept of critical shear stress used to describe the river transport capacity . If the stress of the flowing water on a stream bed is less than a critical shear stress, particles within the river will remain motionless. Movements will be observed only if the stress exerted by the flowing water exceeds this critical shear stress. </a:t>
            </a:r>
            <a:endParaRPr/>
          </a:p>
          <a:p>
            <a:pPr marL="342900" lvl="0" indent="-342900" algn="l" rtl="0">
              <a:spcBef>
                <a:spcPts val="400"/>
              </a:spcBef>
              <a:spcAft>
                <a:spcPts val="0"/>
              </a:spcAft>
              <a:buClr>
                <a:schemeClr val="dk1"/>
              </a:buClr>
              <a:buSzPts val="2000"/>
              <a:buChar char="•"/>
            </a:pPr>
            <a:r>
              <a:rPr lang="en-US" sz="2000"/>
              <a:t>The fluvial shear stress exerted by the flowing water is defined as</a:t>
            </a:r>
            <a:endParaRPr/>
          </a:p>
          <a:p>
            <a:pPr marL="0" lvl="0" indent="0" algn="l" rtl="0">
              <a:spcBef>
                <a:spcPts val="400"/>
              </a:spcBef>
              <a:spcAft>
                <a:spcPts val="0"/>
              </a:spcAft>
              <a:buClr>
                <a:schemeClr val="dk1"/>
              </a:buClr>
              <a:buSzPts val="2000"/>
              <a:buNone/>
            </a:pPr>
            <a:endParaRPr sz="2000"/>
          </a:p>
        </p:txBody>
      </p:sp>
      <p:pic>
        <p:nvPicPr>
          <p:cNvPr id="393" name="Google Shape;393;p37"/>
          <p:cNvPicPr preferRelativeResize="0"/>
          <p:nvPr/>
        </p:nvPicPr>
        <p:blipFill rotWithShape="1">
          <a:blip r:embed="rId3">
            <a:alphaModFix/>
          </a:blip>
          <a:srcRect l="49509" t="88549" r="41041" b="8875"/>
          <a:stretch/>
        </p:blipFill>
        <p:spPr>
          <a:xfrm>
            <a:off x="1219200" y="5780632"/>
            <a:ext cx="2700670" cy="981742"/>
          </a:xfrm>
          <a:prstGeom prst="rect">
            <a:avLst/>
          </a:prstGeom>
          <a:noFill/>
          <a:ln>
            <a:noFill/>
          </a:ln>
        </p:spPr>
      </p:pic>
      <p:sp>
        <p:nvSpPr>
          <p:cNvPr id="394" name="Google Shape;394;p37"/>
          <p:cNvSpPr txBox="1"/>
          <p:nvPr/>
        </p:nvSpPr>
        <p:spPr>
          <a:xfrm>
            <a:off x="3919870" y="5763824"/>
            <a:ext cx="208480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 = Hydraulic Radius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 =  Slope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 = density of fluid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txBox="1">
            <a:spLocks noGrp="1"/>
          </p:cNvSpPr>
          <p:nvPr>
            <p:ph type="title"/>
          </p:nvPr>
        </p:nvSpPr>
        <p:spPr>
          <a:xfrm>
            <a:off x="457200" y="24809"/>
            <a:ext cx="7772400" cy="4873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Sediment – Seismic Relationship</a:t>
            </a:r>
            <a:endParaRPr/>
          </a:p>
        </p:txBody>
      </p:sp>
      <p:pic>
        <p:nvPicPr>
          <p:cNvPr id="400" name="Google Shape;400;p38"/>
          <p:cNvPicPr preferRelativeResize="0">
            <a:picLocks noGrp="1"/>
          </p:cNvPicPr>
          <p:nvPr>
            <p:ph type="body" idx="1"/>
          </p:nvPr>
        </p:nvPicPr>
        <p:blipFill rotWithShape="1">
          <a:blip r:embed="rId3">
            <a:alphaModFix/>
          </a:blip>
          <a:srcRect l="55637" t="7869" r="9307" b="65592"/>
          <a:stretch/>
        </p:blipFill>
        <p:spPr>
          <a:xfrm>
            <a:off x="5105400" y="3108016"/>
            <a:ext cx="3945700" cy="3526700"/>
          </a:xfrm>
          <a:prstGeom prst="rect">
            <a:avLst/>
          </a:prstGeom>
          <a:noFill/>
          <a:ln>
            <a:noFill/>
          </a:ln>
        </p:spPr>
      </p:pic>
      <p:pic>
        <p:nvPicPr>
          <p:cNvPr id="401" name="Google Shape;401;p38"/>
          <p:cNvPicPr preferRelativeResize="0"/>
          <p:nvPr/>
        </p:nvPicPr>
        <p:blipFill rotWithShape="1">
          <a:blip r:embed="rId3">
            <a:alphaModFix/>
          </a:blip>
          <a:srcRect l="12523" t="42076" r="55536" b="37343"/>
          <a:stretch/>
        </p:blipFill>
        <p:spPr>
          <a:xfrm>
            <a:off x="533400" y="3124200"/>
            <a:ext cx="4202126" cy="3609753"/>
          </a:xfrm>
          <a:prstGeom prst="rect">
            <a:avLst/>
          </a:prstGeom>
          <a:noFill/>
          <a:ln>
            <a:noFill/>
          </a:ln>
        </p:spPr>
      </p:pic>
      <p:sp>
        <p:nvSpPr>
          <p:cNvPr id="402" name="Google Shape;402;p38"/>
          <p:cNvSpPr txBox="1"/>
          <p:nvPr/>
        </p:nvSpPr>
        <p:spPr>
          <a:xfrm>
            <a:off x="217081" y="914400"/>
            <a:ext cx="3810000"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see that for </a:t>
            </a:r>
            <a:r>
              <a:rPr lang="en-US" sz="1800" b="1" u="sng">
                <a:solidFill>
                  <a:schemeClr val="dk1"/>
                </a:solidFill>
                <a:latin typeface="Calibri"/>
                <a:ea typeface="Calibri"/>
                <a:cs typeface="Calibri"/>
                <a:sym typeface="Calibri"/>
              </a:rPr>
              <a:t>lower frequency band critical stress is greater </a:t>
            </a:r>
            <a:r>
              <a:rPr lang="en-US" sz="1800">
                <a:solidFill>
                  <a:schemeClr val="dk1"/>
                </a:solidFill>
                <a:latin typeface="Calibri"/>
                <a:ea typeface="Calibri"/>
                <a:cs typeface="Calibri"/>
                <a:sym typeface="Calibri"/>
              </a:rPr>
              <a:t>while for </a:t>
            </a:r>
            <a:r>
              <a:rPr lang="en-US" sz="1800" b="1" u="sng">
                <a:solidFill>
                  <a:schemeClr val="dk1"/>
                </a:solidFill>
                <a:latin typeface="Calibri"/>
                <a:ea typeface="Calibri"/>
                <a:cs typeface="Calibri"/>
                <a:sym typeface="Calibri"/>
              </a:rPr>
              <a:t>higher frequency band critical stress is lesser</a:t>
            </a:r>
            <a:r>
              <a:rPr lang="en-US" sz="1800">
                <a:solidFill>
                  <a:schemeClr val="dk1"/>
                </a:solidFill>
                <a:latin typeface="Calibri"/>
                <a:ea typeface="Calibri"/>
                <a:cs typeface="Calibri"/>
                <a:sym typeface="Calibri"/>
              </a:rPr>
              <a: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403" name="Google Shape;403;p38"/>
          <p:cNvSpPr txBox="1"/>
          <p:nvPr/>
        </p:nvSpPr>
        <p:spPr>
          <a:xfrm>
            <a:off x="4876800" y="914400"/>
            <a:ext cx="4114800"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the 45–51 Hz frequency band, with a continuous increase of the fluvial shear stress and the overpass of a second threshold </a:t>
            </a:r>
            <a:r>
              <a:rPr lang="en-US" sz="1800" b="1" u="sng">
                <a:solidFill>
                  <a:schemeClr val="dk1"/>
                </a:solidFill>
                <a:latin typeface="Calibri"/>
                <a:ea typeface="Calibri"/>
                <a:cs typeface="Calibri"/>
                <a:sym typeface="Calibri"/>
              </a:rPr>
              <a:t>, we notice a constant seismic noise level</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p:cNvSpPr txBox="1">
            <a:spLocks noGrp="1"/>
          </p:cNvSpPr>
          <p:nvPr>
            <p:ph type="body" idx="1"/>
          </p:nvPr>
        </p:nvSpPr>
        <p:spPr>
          <a:xfrm>
            <a:off x="838200" y="3733800"/>
            <a:ext cx="8001000" cy="262096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ct val="100000"/>
              <a:buNone/>
            </a:pPr>
            <a:endParaRPr sz="2000" b="1" u="sng"/>
          </a:p>
          <a:p>
            <a:pPr marL="342900" lvl="0" indent="-342900" algn="l" rtl="0">
              <a:spcBef>
                <a:spcPts val="370"/>
              </a:spcBef>
              <a:spcAft>
                <a:spcPts val="0"/>
              </a:spcAft>
              <a:buClr>
                <a:schemeClr val="dk1"/>
              </a:buClr>
              <a:buSzPct val="100000"/>
              <a:buChar char="•"/>
            </a:pPr>
            <a:r>
              <a:rPr lang="en-US" sz="2000"/>
              <a:t>During the night of Julian day 247–248 , with the occurrence of a large rainstorm , we </a:t>
            </a:r>
            <a:r>
              <a:rPr lang="en-US" sz="2000" u="sng"/>
              <a:t>initially record a seismic energy at high frequencies that shifts to lower ones following an increase of the water discharge</a:t>
            </a:r>
            <a:r>
              <a:rPr lang="en-US" sz="2000"/>
              <a:t>. As a consequence, a constant level of seismic energy displays some delay to activate low frequencies </a:t>
            </a:r>
            <a:r>
              <a:rPr lang="en-US" sz="2000" u="sng"/>
              <a:t>. Afterwards with the ending of precipitation, we notice the extinction of the lowest frequencies before the highest ones while water discharge decreases</a:t>
            </a:r>
            <a:r>
              <a:rPr lang="en-US" sz="2000"/>
              <a:t>. These observations suggest again a link between the frequency content and the transport capacity of the river.</a:t>
            </a:r>
            <a:endParaRPr sz="2000" b="1" u="sng"/>
          </a:p>
          <a:p>
            <a:pPr marL="0" lvl="0" indent="0" algn="l" rtl="0">
              <a:spcBef>
                <a:spcPts val="370"/>
              </a:spcBef>
              <a:spcAft>
                <a:spcPts val="0"/>
              </a:spcAft>
              <a:buClr>
                <a:schemeClr val="dk1"/>
              </a:buClr>
              <a:buSzPct val="100000"/>
              <a:buNone/>
            </a:pPr>
            <a:endParaRPr sz="2000" b="1" u="sng"/>
          </a:p>
        </p:txBody>
      </p:sp>
      <p:pic>
        <p:nvPicPr>
          <p:cNvPr id="409" name="Google Shape;409;p39"/>
          <p:cNvPicPr preferRelativeResize="0"/>
          <p:nvPr/>
        </p:nvPicPr>
        <p:blipFill rotWithShape="1">
          <a:blip r:embed="rId3">
            <a:alphaModFix/>
          </a:blip>
          <a:srcRect l="55637" t="34871" r="8033" b="47964"/>
          <a:stretch/>
        </p:blipFill>
        <p:spPr>
          <a:xfrm>
            <a:off x="1219200" y="76200"/>
            <a:ext cx="6248400" cy="34858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533400" y="2057400"/>
            <a:ext cx="8382000" cy="1782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Now we study some  case study to understand Fluvial seismic source characteristic.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2133600" y="1219200"/>
            <a:ext cx="4191000" cy="4873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Conclusion</a:t>
            </a:r>
            <a:endParaRPr/>
          </a:p>
        </p:txBody>
      </p:sp>
      <p:sp>
        <p:nvSpPr>
          <p:cNvPr id="415" name="Google Shape;415;p40"/>
          <p:cNvSpPr txBox="1">
            <a:spLocks noGrp="1"/>
          </p:cNvSpPr>
          <p:nvPr>
            <p:ph type="body" idx="1"/>
          </p:nvPr>
        </p:nvSpPr>
        <p:spPr>
          <a:xfrm>
            <a:off x="1219200" y="2209800"/>
            <a:ext cx="6934200" cy="3429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None/>
            </a:pPr>
            <a:endParaRPr sz="2000"/>
          </a:p>
          <a:p>
            <a:pPr marL="342900" lvl="0" indent="-342900" algn="l" rtl="0">
              <a:spcBef>
                <a:spcPts val="400"/>
              </a:spcBef>
              <a:spcAft>
                <a:spcPts val="0"/>
              </a:spcAft>
              <a:buClr>
                <a:schemeClr val="dk1"/>
              </a:buClr>
              <a:buSzPts val="2000"/>
              <a:buChar char="•"/>
            </a:pPr>
            <a:r>
              <a:rPr lang="en-US" sz="2000"/>
              <a:t>We show that an increase of water supply leads to an </a:t>
            </a:r>
            <a:r>
              <a:rPr lang="en-US" sz="2000" b="1" u="sng"/>
              <a:t>enhanced transport </a:t>
            </a:r>
            <a:r>
              <a:rPr lang="en-US" sz="2000"/>
              <a:t>capacity of the stream that </a:t>
            </a:r>
            <a:r>
              <a:rPr lang="en-US" sz="2000" b="1" u="sng"/>
              <a:t>mobilizes the largest particles</a:t>
            </a:r>
            <a:r>
              <a:rPr lang="en-US" sz="2000"/>
              <a:t>. Hence, the spectrograms exhibit a </a:t>
            </a:r>
            <a:r>
              <a:rPr lang="en-US" sz="2000" b="1" u="sng"/>
              <a:t>frequency content that shifts to lower frequencies</a:t>
            </a:r>
            <a:r>
              <a:rPr lang="en-US" sz="2000"/>
              <a:t>, and agree with a relationship between the frequency content of the ground vibrations and the grain size of bed load.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1"/>
          <p:cNvSpPr txBox="1"/>
          <p:nvPr/>
        </p:nvSpPr>
        <p:spPr>
          <a:xfrm>
            <a:off x="413900" y="0"/>
            <a:ext cx="820972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Now, we have the methods of identifying bed-load transport as the ‘’hysteresis’’. But is this signature enough to predict the flood or amount of sediments coming downstream?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41"/>
          <p:cNvSpPr txBox="1"/>
          <p:nvPr/>
        </p:nvSpPr>
        <p:spPr>
          <a:xfrm>
            <a:off x="34556" y="1371600"/>
            <a:ext cx="8968408" cy="501675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We don’t have much models to relate the observed seismic quantities with the amount of sediment flux.</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a:t>
            </a:r>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Until we have good correlation between sediments and seismic data we cannot use it to predict flood or debris.</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Tsai et al. 2012 has developed a physical model to describe the seismic noise induced by the transport of sediment in rivers.</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According to this model, we use PSD of the Rayleigh waves generated by impulsive impacts of saltating particles. </a:t>
            </a:r>
            <a:endParaRPr/>
          </a:p>
          <a:p>
            <a:pPr marL="285750" marR="0" lvl="0" indent="-158750" algn="l" rtl="0">
              <a:spcBef>
                <a:spcPts val="0"/>
              </a:spcBef>
              <a:spcAft>
                <a:spcPts val="0"/>
              </a:spcAft>
              <a:buClr>
                <a:schemeClr val="dk1"/>
              </a:buClr>
              <a:buSzPts val="2000"/>
              <a:buFont typeface="Noto Sans Symbols"/>
              <a:buNone/>
            </a:pP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This PSD of Rayleigh waves depends on-</a:t>
            </a:r>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Size of particles</a:t>
            </a:r>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Number of particles of given size</a:t>
            </a:r>
            <a:endParaRPr/>
          </a:p>
          <a:p>
            <a:pPr marL="285750" marR="0" lvl="0" indent="-285750" algn="l" rtl="0">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Square of linear momentum.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2438400" y="31898"/>
            <a:ext cx="3733800" cy="762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u="sng"/>
              <a:t>Overview </a:t>
            </a:r>
            <a:endParaRPr/>
          </a:p>
        </p:txBody>
      </p:sp>
      <p:pic>
        <p:nvPicPr>
          <p:cNvPr id="427" name="Google Shape;427;p42"/>
          <p:cNvPicPr preferRelativeResize="0">
            <a:picLocks noGrp="1"/>
          </p:cNvPicPr>
          <p:nvPr>
            <p:ph type="body" idx="1"/>
          </p:nvPr>
        </p:nvPicPr>
        <p:blipFill rotWithShape="1">
          <a:blip r:embed="rId3">
            <a:alphaModFix/>
          </a:blip>
          <a:srcRect/>
          <a:stretch/>
        </p:blipFill>
        <p:spPr>
          <a:xfrm>
            <a:off x="0" y="839125"/>
            <a:ext cx="9144000" cy="601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96407E-1EB9-0624-F4D0-217290FFE24F}"/>
              </a:ext>
            </a:extLst>
          </p:cNvPr>
          <p:cNvSpPr>
            <a:spLocks noGrp="1"/>
          </p:cNvSpPr>
          <p:nvPr>
            <p:ph type="body" idx="1"/>
          </p:nvPr>
        </p:nvSpPr>
        <p:spPr>
          <a:xfrm>
            <a:off x="296613" y="485539"/>
            <a:ext cx="8730252" cy="3109022"/>
          </a:xfrm>
        </p:spPr>
        <p:txBody>
          <a:bodyPr>
            <a:normAutofit fontScale="85000" lnSpcReduction="10000"/>
          </a:bodyPr>
          <a:lstStyle/>
          <a:p>
            <a:pPr marL="114300" indent="0">
              <a:buNone/>
            </a:pPr>
            <a:r>
              <a:rPr lang="en-US" dirty="0"/>
              <a:t>Presenting study from - </a:t>
            </a:r>
            <a:endParaRPr lang="en-US"/>
          </a:p>
          <a:p>
            <a:endParaRPr lang="en-US" dirty="0"/>
          </a:p>
          <a:p>
            <a:pPr marL="114300" indent="0">
              <a:buNone/>
            </a:pPr>
            <a:r>
              <a:rPr lang="en-US" dirty="0"/>
              <a:t>• Burtin, A., Bollinger, L., Vergne, J., Cattin, R., and Nábělek, J. L. (2008), Spectral analysis of seismic noise induced by rivers: A new tool to monitor spatiotemporal changes in stream hydrodynamics, J. </a:t>
            </a:r>
            <a:r>
              <a:rPr lang="en-US" dirty="0" err="1"/>
              <a:t>Geophys</a:t>
            </a:r>
            <a:r>
              <a:rPr lang="en-US" dirty="0"/>
              <a:t>. Res., 113, B05301, doi:10.1029/2007JB005034.</a:t>
            </a:r>
            <a:endParaRPr lang="en-US"/>
          </a:p>
        </p:txBody>
      </p:sp>
    </p:spTree>
    <p:extLst>
      <p:ext uri="{BB962C8B-B14F-4D97-AF65-F5344CB8AC3E}">
        <p14:creationId xmlns:p14="http://schemas.microsoft.com/office/powerpoint/2010/main" val="1998208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ctrTitle"/>
          </p:nvPr>
        </p:nvSpPr>
        <p:spPr>
          <a:xfrm>
            <a:off x="1143000" y="49215"/>
            <a:ext cx="6705600" cy="116998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u="sng"/>
              <a:t>Analysis of seismic noise induced by rivers</a:t>
            </a:r>
            <a:endParaRPr/>
          </a:p>
        </p:txBody>
      </p:sp>
      <p:sp>
        <p:nvSpPr>
          <p:cNvPr id="115" name="Google Shape;115;p5"/>
          <p:cNvSpPr txBox="1">
            <a:spLocks noGrp="1"/>
          </p:cNvSpPr>
          <p:nvPr>
            <p:ph type="subTitle" idx="1"/>
          </p:nvPr>
        </p:nvSpPr>
        <p:spPr>
          <a:xfrm>
            <a:off x="6668691" y="1706564"/>
            <a:ext cx="2057400" cy="466725"/>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spcBef>
                <a:spcPts val="0"/>
              </a:spcBef>
              <a:spcAft>
                <a:spcPts val="0"/>
              </a:spcAft>
              <a:buClr>
                <a:srgbClr val="888888"/>
              </a:buClr>
              <a:buSzPct val="100000"/>
              <a:buNone/>
            </a:pPr>
            <a:r>
              <a:rPr lang="en-US"/>
              <a:t>A. Burtin et al. 2008</a:t>
            </a:r>
            <a:endParaRPr/>
          </a:p>
        </p:txBody>
      </p:sp>
      <p:sp>
        <p:nvSpPr>
          <p:cNvPr id="116" name="Google Shape;116;p5"/>
          <p:cNvSpPr txBox="1"/>
          <p:nvPr/>
        </p:nvSpPr>
        <p:spPr>
          <a:xfrm>
            <a:off x="304799" y="2209800"/>
            <a:ext cx="842129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a:solidFill>
                  <a:schemeClr val="dk1"/>
                </a:solidFill>
                <a:latin typeface="Calibri"/>
                <a:ea typeface="Calibri"/>
                <a:cs typeface="Calibri"/>
                <a:sym typeface="Calibri"/>
              </a:rPr>
              <a:t>Aim of the analysis: </a:t>
            </a:r>
            <a:endParaRPr/>
          </a:p>
          <a:p>
            <a:pPr marL="0" marR="0" lvl="0" indent="0" algn="l" rtl="0">
              <a:lnSpc>
                <a:spcPct val="10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To found out the potential of using background seismic noise to quantify in continuous river bed load and monitor its spatial variations.</a:t>
            </a:r>
            <a:endParaRPr/>
          </a:p>
        </p:txBody>
      </p:sp>
      <p:sp>
        <p:nvSpPr>
          <p:cNvPr id="117" name="Google Shape;117;p5"/>
          <p:cNvSpPr txBox="1"/>
          <p:nvPr/>
        </p:nvSpPr>
        <p:spPr>
          <a:xfrm>
            <a:off x="304799" y="3619736"/>
            <a:ext cx="8099822"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The data was used from  (Hi-CLIMB), a project designed to image the lithospheric structures across the Himalayan collision zone. During this 3-year experiment, </a:t>
            </a:r>
            <a:r>
              <a:rPr lang="en-US" sz="1800" b="1" u="sng">
                <a:solidFill>
                  <a:schemeClr val="dk1"/>
                </a:solidFill>
                <a:latin typeface="Calibri"/>
                <a:ea typeface="Calibri"/>
                <a:cs typeface="Calibri"/>
                <a:sym typeface="Calibri"/>
              </a:rPr>
              <a:t>115 broadband seismometers</a:t>
            </a: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were deployed from southern Nepal to the Bang-gong suture in central Tibet along the Trisuli River.</a:t>
            </a:r>
            <a:endParaRPr/>
          </a:p>
          <a:p>
            <a:pPr marL="0" marR="0" lvl="0" indent="0" algn="l" rtl="0">
              <a:lnSpc>
                <a:spcPct val="10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Burtin used the data for the year  2003.</a:t>
            </a:r>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Location map shown ahead.</a:t>
            </a:r>
            <a:endParaRPr/>
          </a:p>
        </p:txBody>
      </p:sp>
      <p:sp>
        <p:nvSpPr>
          <p:cNvPr id="118" name="Google Shape;118;p5"/>
          <p:cNvSpPr txBox="1"/>
          <p:nvPr/>
        </p:nvSpPr>
        <p:spPr>
          <a:xfrm>
            <a:off x="304799" y="3250404"/>
            <a:ext cx="17945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Data acquisition: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6" descr="image"/>
          <p:cNvPicPr preferRelativeResize="0"/>
          <p:nvPr/>
        </p:nvPicPr>
        <p:blipFill rotWithShape="1">
          <a:blip r:embed="rId3">
            <a:alphaModFix/>
          </a:blip>
          <a:srcRect b="51732"/>
          <a:stretch/>
        </p:blipFill>
        <p:spPr>
          <a:xfrm>
            <a:off x="258367" y="0"/>
            <a:ext cx="4020740" cy="6684962"/>
          </a:xfrm>
          <a:prstGeom prst="rect">
            <a:avLst/>
          </a:prstGeom>
          <a:noFill/>
          <a:ln>
            <a:noFill/>
          </a:ln>
        </p:spPr>
      </p:pic>
      <p:pic>
        <p:nvPicPr>
          <p:cNvPr id="124" name="Google Shape;124;p6" descr="image"/>
          <p:cNvPicPr preferRelativeResize="0"/>
          <p:nvPr/>
        </p:nvPicPr>
        <p:blipFill rotWithShape="1">
          <a:blip r:embed="rId3">
            <a:alphaModFix/>
          </a:blip>
          <a:srcRect t="43670"/>
          <a:stretch/>
        </p:blipFill>
        <p:spPr>
          <a:xfrm>
            <a:off x="4724400" y="35442"/>
            <a:ext cx="3494304" cy="678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7" descr="image"/>
          <p:cNvPicPr preferRelativeResize="0"/>
          <p:nvPr/>
        </p:nvPicPr>
        <p:blipFill rotWithShape="1">
          <a:blip r:embed="rId3">
            <a:alphaModFix/>
          </a:blip>
          <a:srcRect/>
          <a:stretch/>
        </p:blipFill>
        <p:spPr>
          <a:xfrm>
            <a:off x="608022" y="990600"/>
            <a:ext cx="7405688" cy="3446463"/>
          </a:xfrm>
          <a:prstGeom prst="rect">
            <a:avLst/>
          </a:prstGeom>
          <a:noFill/>
          <a:ln>
            <a:noFill/>
          </a:ln>
        </p:spPr>
      </p:pic>
      <p:sp>
        <p:nvSpPr>
          <p:cNvPr id="130" name="Google Shape;130;p7"/>
          <p:cNvSpPr txBox="1"/>
          <p:nvPr/>
        </p:nvSpPr>
        <p:spPr>
          <a:xfrm>
            <a:off x="460191" y="4648200"/>
            <a:ext cx="803076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7F7F7F"/>
                </a:solidFill>
                <a:latin typeface="Calibri"/>
                <a:ea typeface="Calibri"/>
                <a:cs typeface="Calibri"/>
                <a:sym typeface="Calibri"/>
              </a:rPr>
              <a:t>Comparison of two 1-d-long vertical seismograms recorded at station H0460. A full day of January (19 January 2003) and July (19 July 2003) are represented in white and black, respectively.</a:t>
            </a:r>
            <a:endParaRPr/>
          </a:p>
        </p:txBody>
      </p:sp>
      <p:sp>
        <p:nvSpPr>
          <p:cNvPr id="131" name="Google Shape;131;p7"/>
          <p:cNvSpPr txBox="1"/>
          <p:nvPr/>
        </p:nvSpPr>
        <p:spPr>
          <a:xfrm>
            <a:off x="460191" y="5486400"/>
            <a:ext cx="8437960" cy="101566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During summer, high-frequency noise is one order larger than during winter.</a:t>
            </a:r>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Daily variation of the noise during summer is also noticed, with larger noise amplitude at night than during the day.</a:t>
            </a:r>
            <a:endParaRPr/>
          </a:p>
        </p:txBody>
      </p:sp>
      <p:sp>
        <p:nvSpPr>
          <p:cNvPr id="132" name="Google Shape;132;p7"/>
          <p:cNvSpPr txBox="1"/>
          <p:nvPr/>
        </p:nvSpPr>
        <p:spPr>
          <a:xfrm>
            <a:off x="17721" y="18686"/>
            <a:ext cx="3276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u="sng">
                <a:solidFill>
                  <a:schemeClr val="dk1"/>
                </a:solidFill>
                <a:latin typeface="Calibri"/>
                <a:ea typeface="Calibri"/>
                <a:cs typeface="Calibri"/>
                <a:sym typeface="Calibri"/>
              </a:rPr>
              <a:t>Observation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8"/>
          <p:cNvPicPr preferRelativeResize="0"/>
          <p:nvPr/>
        </p:nvPicPr>
        <p:blipFill rotWithShape="1">
          <a:blip r:embed="rId3">
            <a:alphaModFix/>
          </a:blip>
          <a:srcRect/>
          <a:stretch/>
        </p:blipFill>
        <p:spPr>
          <a:xfrm>
            <a:off x="152400" y="514956"/>
            <a:ext cx="4549379" cy="6343044"/>
          </a:xfrm>
          <a:prstGeom prst="rect">
            <a:avLst/>
          </a:prstGeom>
          <a:noFill/>
          <a:ln>
            <a:noFill/>
          </a:ln>
        </p:spPr>
      </p:pic>
      <p:sp>
        <p:nvSpPr>
          <p:cNvPr id="138" name="Google Shape;138;p8"/>
          <p:cNvSpPr txBox="1"/>
          <p:nvPr/>
        </p:nvSpPr>
        <p:spPr>
          <a:xfrm>
            <a:off x="5298392" y="152400"/>
            <a:ext cx="308360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Arial"/>
              <a:buNone/>
            </a:pPr>
            <a:r>
              <a:rPr lang="en-US" sz="2400" u="sng">
                <a:solidFill>
                  <a:schemeClr val="dk1"/>
                </a:solidFill>
                <a:latin typeface="Calibri"/>
                <a:ea typeface="Calibri"/>
                <a:cs typeface="Calibri"/>
                <a:sym typeface="Calibri"/>
              </a:rPr>
              <a:t>Seasonal Fluctuations</a:t>
            </a:r>
            <a:endParaRPr/>
          </a:p>
        </p:txBody>
      </p:sp>
      <p:sp>
        <p:nvSpPr>
          <p:cNvPr id="139" name="Google Shape;139;p8"/>
          <p:cNvSpPr txBox="1"/>
          <p:nvPr/>
        </p:nvSpPr>
        <p:spPr>
          <a:xfrm>
            <a:off x="4876801" y="5966504"/>
            <a:ext cx="42029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7F7F7F"/>
                </a:solidFill>
                <a:latin typeface="Calibri"/>
                <a:ea typeface="Calibri"/>
                <a:cs typeface="Calibri"/>
                <a:sym typeface="Calibri"/>
              </a:rPr>
              <a:t>Seasonal fluctuation of seismic noise: obtained by subtracting the average July PSD to the average February PSD for 2003 at stations (a) H0050, (b) H0230, (c) H0460, and (d) H0660.</a:t>
            </a:r>
            <a:endParaRPr/>
          </a:p>
        </p:txBody>
      </p:sp>
      <p:sp>
        <p:nvSpPr>
          <p:cNvPr id="140" name="Google Shape;140;p8"/>
          <p:cNvSpPr txBox="1"/>
          <p:nvPr/>
        </p:nvSpPr>
        <p:spPr>
          <a:xfrm>
            <a:off x="4889594" y="685800"/>
            <a:ext cx="4088606"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In the microseism band (0.1–1 Hz), stations H0050, H0230, and H0460 record larger energy amplitudes in July by about 5 to 10 dB . </a:t>
            </a:r>
            <a:endParaRPr/>
          </a:p>
          <a:p>
            <a:pPr marL="0" marR="0" lvl="0" indent="0" algn="l" rtl="0">
              <a:lnSpc>
                <a:spcPct val="100000"/>
              </a:lnSpc>
              <a:spcBef>
                <a:spcPts val="0"/>
              </a:spcBef>
              <a:spcAft>
                <a:spcPts val="0"/>
              </a:spcAft>
              <a:buClr>
                <a:schemeClr val="dk1"/>
              </a:buClr>
              <a:buSzPts val="1800"/>
              <a:buFont typeface="Arial"/>
              <a:buNone/>
            </a:pPr>
            <a:r>
              <a:rPr lang="en-US" sz="1800" b="1">
                <a:solidFill>
                  <a:schemeClr val="dk1"/>
                </a:solidFill>
                <a:latin typeface="Calibri"/>
                <a:ea typeface="Calibri"/>
                <a:cs typeface="Calibri"/>
                <a:sym typeface="Calibri"/>
              </a:rPr>
              <a:t>Possible explanation</a:t>
            </a:r>
            <a:r>
              <a:rPr lang="en-US" sz="1800">
                <a:solidFill>
                  <a:schemeClr val="dk1"/>
                </a:solidFill>
                <a:latin typeface="Calibri"/>
                <a:ea typeface="Calibri"/>
                <a:cs typeface="Calibri"/>
                <a:sym typeface="Calibri"/>
              </a:rPr>
              <a:t>: The </a:t>
            </a:r>
            <a:r>
              <a:rPr lang="en-US" sz="1800" b="1">
                <a:solidFill>
                  <a:schemeClr val="dk1"/>
                </a:solidFill>
                <a:latin typeface="Calibri"/>
                <a:ea typeface="Calibri"/>
                <a:cs typeface="Calibri"/>
                <a:sym typeface="Calibri"/>
              </a:rPr>
              <a:t>enhancement of oceanic swell in Gulf of Bengal.</a:t>
            </a:r>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en-US" sz="1800" b="1">
                <a:solidFill>
                  <a:schemeClr val="dk1"/>
                </a:solidFill>
                <a:latin typeface="Calibri"/>
                <a:ea typeface="Calibri"/>
                <a:cs typeface="Calibri"/>
                <a:sym typeface="Calibri"/>
              </a:rPr>
              <a:t>H0460 : (</a:t>
            </a:r>
            <a:r>
              <a:rPr lang="en-US" sz="1800" b="1" u="sng">
                <a:solidFill>
                  <a:schemeClr val="dk1"/>
                </a:solidFill>
                <a:latin typeface="Calibri"/>
                <a:ea typeface="Calibri"/>
                <a:cs typeface="Calibri"/>
                <a:sym typeface="Calibri"/>
              </a:rPr>
              <a:t>nearest to trisuli river</a:t>
            </a:r>
            <a:r>
              <a:rPr lang="en-US" sz="1800" b="1">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The noise </a:t>
            </a:r>
            <a:r>
              <a:rPr lang="en-US" sz="1800" b="1" i="1" u="sng">
                <a:solidFill>
                  <a:schemeClr val="dk1"/>
                </a:solidFill>
                <a:latin typeface="Calibri"/>
                <a:ea typeface="Calibri"/>
                <a:cs typeface="Calibri"/>
                <a:sym typeface="Calibri"/>
              </a:rPr>
              <a:t>amplitudes on the seismograms from station H0460 are then 6 times larger at high frequency during the monsoon period than during the dry season</a:t>
            </a:r>
            <a:r>
              <a:rPr lang="en-US" sz="1800">
                <a:solidFill>
                  <a:schemeClr val="dk1"/>
                </a:solidFill>
                <a:latin typeface="Calibri"/>
                <a:ea typeface="Calibri"/>
                <a:cs typeface="Calibri"/>
                <a:sym typeface="Calibri"/>
              </a:rPr>
              <a:t>. A similar observation was made at most stations located along the Trisuli River.</a:t>
            </a:r>
            <a:endParaRPr/>
          </a:p>
          <a:p>
            <a:pPr marL="0" marR="0" lvl="0" indent="0" algn="l" rtl="0">
              <a:lnSpc>
                <a:spcPct val="10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en-US" sz="1800" b="1">
                <a:solidFill>
                  <a:schemeClr val="dk1"/>
                </a:solidFill>
                <a:latin typeface="Calibri"/>
                <a:ea typeface="Calibri"/>
                <a:cs typeface="Calibri"/>
                <a:sym typeface="Calibri"/>
              </a:rPr>
              <a:t>Possible explanation: ??</a:t>
            </a:r>
            <a:endParaRPr/>
          </a:p>
        </p:txBody>
      </p:sp>
      <p:sp>
        <p:nvSpPr>
          <p:cNvPr id="141" name="Google Shape;141;p8"/>
          <p:cNvSpPr txBox="1"/>
          <p:nvPr/>
        </p:nvSpPr>
        <p:spPr>
          <a:xfrm>
            <a:off x="0" y="-139988"/>
            <a:ext cx="257134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Calibri"/>
                <a:ea typeface="Calibri"/>
                <a:cs typeface="Calibri"/>
                <a:sym typeface="Calibri"/>
              </a:rPr>
              <a:t>Observation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9"/>
          <p:cNvPicPr preferRelativeResize="0"/>
          <p:nvPr/>
        </p:nvPicPr>
        <p:blipFill rotWithShape="1">
          <a:blip r:embed="rId3">
            <a:alphaModFix/>
          </a:blip>
          <a:srcRect/>
          <a:stretch/>
        </p:blipFill>
        <p:spPr>
          <a:xfrm>
            <a:off x="-27825" y="4724400"/>
            <a:ext cx="4713324" cy="2046287"/>
          </a:xfrm>
          <a:prstGeom prst="rect">
            <a:avLst/>
          </a:prstGeom>
          <a:noFill/>
          <a:ln>
            <a:noFill/>
          </a:ln>
        </p:spPr>
      </p:pic>
      <p:pic>
        <p:nvPicPr>
          <p:cNvPr id="147" name="Google Shape;147;p9"/>
          <p:cNvPicPr preferRelativeResize="0"/>
          <p:nvPr/>
        </p:nvPicPr>
        <p:blipFill rotWithShape="1">
          <a:blip r:embed="rId4">
            <a:alphaModFix/>
          </a:blip>
          <a:srcRect/>
          <a:stretch/>
        </p:blipFill>
        <p:spPr>
          <a:xfrm>
            <a:off x="21265" y="403351"/>
            <a:ext cx="4626935" cy="4271077"/>
          </a:xfrm>
          <a:prstGeom prst="rect">
            <a:avLst/>
          </a:prstGeom>
          <a:noFill/>
          <a:ln>
            <a:noFill/>
          </a:ln>
        </p:spPr>
      </p:pic>
      <p:sp>
        <p:nvSpPr>
          <p:cNvPr id="148" name="Google Shape;148;p9"/>
          <p:cNvSpPr txBox="1"/>
          <p:nvPr/>
        </p:nvSpPr>
        <p:spPr>
          <a:xfrm>
            <a:off x="4944139" y="5410200"/>
            <a:ext cx="420517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7F7F7F"/>
                </a:solidFill>
                <a:latin typeface="Calibri"/>
                <a:ea typeface="Calibri"/>
                <a:cs typeface="Calibri"/>
                <a:sym typeface="Calibri"/>
              </a:rPr>
              <a:t>Mean vertical PSDs at Hi-CLIMB stations along the Trisuli River.</a:t>
            </a:r>
            <a:endParaRPr/>
          </a:p>
          <a:p>
            <a:pPr marL="0" marR="0" lvl="0" indent="0" algn="l" rtl="0">
              <a:spcBef>
                <a:spcPts val="0"/>
              </a:spcBef>
              <a:spcAft>
                <a:spcPts val="0"/>
              </a:spcAft>
              <a:buNone/>
            </a:pPr>
            <a:r>
              <a:rPr lang="en-US" sz="1600" i="1">
                <a:solidFill>
                  <a:srgbClr val="7F7F7F"/>
                </a:solidFill>
                <a:latin typeface="Calibri"/>
                <a:ea typeface="Calibri"/>
                <a:cs typeface="Calibri"/>
                <a:sym typeface="Calibri"/>
              </a:rPr>
              <a:t>Location of the Hi-CLIMB stations (downward black triangles) projected on the elevation profile of the Trisuli river.</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49" name="Google Shape;149;p9"/>
          <p:cNvSpPr txBox="1"/>
          <p:nvPr/>
        </p:nvSpPr>
        <p:spPr>
          <a:xfrm>
            <a:off x="4800601" y="323860"/>
            <a:ext cx="4191000" cy="39703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Strong increase of the high- frequency energy (&gt;1 Hz), from stations </a:t>
            </a:r>
            <a:r>
              <a:rPr lang="en-US" sz="1800" b="1">
                <a:solidFill>
                  <a:schemeClr val="dk1"/>
                </a:solidFill>
                <a:latin typeface="Calibri"/>
                <a:ea typeface="Calibri"/>
                <a:cs typeface="Calibri"/>
                <a:sym typeface="Calibri"/>
              </a:rPr>
              <a:t>H0410 to H0560 from June to September</a:t>
            </a:r>
            <a:r>
              <a:rPr lang="en-US" sz="1800">
                <a:solidFill>
                  <a:schemeClr val="dk1"/>
                </a:solidFill>
                <a:latin typeface="Calibri"/>
                <a:ea typeface="Calibri"/>
                <a:cs typeface="Calibri"/>
                <a:sym typeface="Calibri"/>
              </a:rPr>
              <a:t>.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For these stations, the level of noise shows a first increase at the end of May lasting until mid-June.</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Then, the energy reveals a second increase and reaches an almost constant level until the end of September with intermittent peaks that are well correlated between stations.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time period of energy enhancement coincides with the summer monsoon period in Nepal.</a:t>
            </a:r>
            <a:endParaRPr/>
          </a:p>
        </p:txBody>
      </p:sp>
      <p:sp>
        <p:nvSpPr>
          <p:cNvPr id="150" name="Google Shape;150;p9"/>
          <p:cNvSpPr txBox="1"/>
          <p:nvPr/>
        </p:nvSpPr>
        <p:spPr>
          <a:xfrm>
            <a:off x="21265" y="1"/>
            <a:ext cx="302673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Calibri"/>
                <a:ea typeface="Calibri"/>
                <a:cs typeface="Calibri"/>
                <a:sym typeface="Calibri"/>
              </a:rPr>
              <a:t>Observation 3</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43</Slides>
  <Notes>42</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Fluvial seismology   Presenting by Madhusudan Sharma Indian Institute of Science</vt:lpstr>
      <vt:lpstr>Major Cause of fluvial seismicity</vt:lpstr>
      <vt:lpstr> Type of information we decode from “Noise” </vt:lpstr>
      <vt:lpstr>Now we study some  case study to understand Fluvial seismic source characteristic.</vt:lpstr>
      <vt:lpstr>Analysis of seismic noise induced by rivers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Flood Experiment- Grand Canyon</vt:lpstr>
      <vt:lpstr>Spectral analysis</vt:lpstr>
      <vt:lpstr>Observed signature of fluvial seismic sources</vt:lpstr>
      <vt:lpstr>Seismic signal of bedload transport</vt:lpstr>
      <vt:lpstr>Seismicity Due To Fluid Traction</vt:lpstr>
      <vt:lpstr>PowerPoint Presentation</vt:lpstr>
      <vt:lpstr>PowerPoint Presentation</vt:lpstr>
      <vt:lpstr>Seismic Signature of Debris Flow</vt:lpstr>
      <vt:lpstr>Establish Relation Between  HYDROLOGY AND SEISMOLOGY</vt:lpstr>
      <vt:lpstr>Spectral Analysis </vt:lpstr>
      <vt:lpstr>Seismicity Vs Temperature variation</vt:lpstr>
      <vt:lpstr>PHASE 2</vt:lpstr>
      <vt:lpstr>Hydrologic – Seismic Relationship</vt:lpstr>
      <vt:lpstr>Observation </vt:lpstr>
      <vt:lpstr>Sediment – Seismic Relationship</vt:lpstr>
      <vt:lpstr>PowerPoint Presentation</vt:lpstr>
      <vt:lpstr>Conclusion</vt:lpstr>
      <vt:lpstr>PowerPoint Presentation</vt:lpstr>
      <vt:lpstr>Overview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Fluvial seismology   Presenting by Madhusudan Sharma Indian Institute of Science</dc:title>
  <dc:creator>surveyor</dc:creator>
  <cp:revision>10</cp:revision>
  <dcterms:created xsi:type="dcterms:W3CDTF">2021-06-13T11:10:07Z</dcterms:created>
  <dcterms:modified xsi:type="dcterms:W3CDTF">2023-10-23T20:33:54Z</dcterms:modified>
</cp:coreProperties>
</file>